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9"/>
  </p:notesMasterIdLst>
  <p:sldIdLst>
    <p:sldId id="258" r:id="rId2"/>
    <p:sldId id="263" r:id="rId3"/>
    <p:sldId id="277" r:id="rId4"/>
    <p:sldId id="264" r:id="rId5"/>
    <p:sldId id="275" r:id="rId6"/>
    <p:sldId id="279" r:id="rId7"/>
    <p:sldId id="259" r:id="rId8"/>
    <p:sldId id="268" r:id="rId9"/>
    <p:sldId id="281" r:id="rId10"/>
    <p:sldId id="301" r:id="rId11"/>
    <p:sldId id="282" r:id="rId12"/>
    <p:sldId id="284" r:id="rId13"/>
    <p:sldId id="269" r:id="rId14"/>
    <p:sldId id="270" r:id="rId15"/>
    <p:sldId id="271" r:id="rId16"/>
    <p:sldId id="302" r:id="rId17"/>
    <p:sldId id="267" r:id="rId18"/>
    <p:sldId id="285" r:id="rId19"/>
    <p:sldId id="300" r:id="rId20"/>
    <p:sldId id="303" r:id="rId21"/>
    <p:sldId id="304" r:id="rId22"/>
    <p:sldId id="295" r:id="rId23"/>
    <p:sldId id="306" r:id="rId24"/>
    <p:sldId id="290" r:id="rId25"/>
    <p:sldId id="297" r:id="rId26"/>
    <p:sldId id="292" r:id="rId27"/>
    <p:sldId id="293" r:id="rId28"/>
    <p:sldId id="291" r:id="rId29"/>
    <p:sldId id="294" r:id="rId30"/>
    <p:sldId id="305" r:id="rId31"/>
    <p:sldId id="289" r:id="rId32"/>
    <p:sldId id="307" r:id="rId33"/>
    <p:sldId id="288" r:id="rId34"/>
    <p:sldId id="280" r:id="rId35"/>
    <p:sldId id="296" r:id="rId36"/>
    <p:sldId id="266" r:id="rId37"/>
    <p:sldId id="274" r:id="rId38"/>
  </p:sldIdLst>
  <p:sldSz cx="12192000" cy="6858000"/>
  <p:notesSz cx="6858000" cy="9144000"/>
  <p:embeddedFontLs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Bahnschrift SemiLight" panose="020B0502040204020203" pitchFamily="34" charset="0"/>
      <p:regular r:id="rId44"/>
    </p:embeddedFont>
    <p:embeddedFont>
      <p:font typeface="Bradley Hand ITC" panose="03070402050302030203" pitchFamily="66" charset="0"/>
      <p:regular r:id="rId45"/>
    </p:embeddedFont>
    <p:embeddedFont>
      <p:font typeface="D2Coding" panose="020B0609020101020101" pitchFamily="49" charset="-127"/>
      <p:regular r:id="rId46"/>
      <p:bold r:id="rId47"/>
    </p:embeddedFont>
    <p:embeddedFont>
      <p:font typeface="Y 너만을 비춤체" panose="020B0600000101010101" pitchFamily="50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휴먼둥근헤드라인" panose="02030504000101010101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3BB"/>
    <a:srgbClr val="A51D91"/>
    <a:srgbClr val="BE2C6C"/>
    <a:srgbClr val="DA8244"/>
    <a:srgbClr val="F3BBD8"/>
    <a:srgbClr val="FDE3F1"/>
    <a:srgbClr val="E6E6E6"/>
    <a:srgbClr val="FBCDF8"/>
    <a:srgbClr val="F298B4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2T05:41:3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E4504-D3ED-42AC-8696-6B0719687FDF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57009-9871-43F3-AE0F-A2E1E5D9C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84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48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벡터화를 진행했을 때 </a:t>
            </a:r>
            <a:r>
              <a:rPr lang="ko-KR" altLang="en-US" dirty="0" err="1"/>
              <a:t>머신이</a:t>
            </a:r>
            <a:r>
              <a:rPr lang="ko-KR" altLang="en-US" dirty="0"/>
              <a:t> 돌아가는 모델들을 찾아보았고</a:t>
            </a:r>
            <a:r>
              <a:rPr lang="en-US" altLang="ko-KR" dirty="0"/>
              <a:t>, </a:t>
            </a:r>
            <a:r>
              <a:rPr lang="ko-KR" altLang="en-US" dirty="0"/>
              <a:t>분류의 </a:t>
            </a:r>
            <a:r>
              <a:rPr lang="ko-KR" altLang="en-US" dirty="0" err="1"/>
              <a:t>배깅과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방법</a:t>
            </a:r>
            <a:r>
              <a:rPr lang="en-US" altLang="ko-KR" dirty="0"/>
              <a:t>, </a:t>
            </a:r>
            <a:r>
              <a:rPr lang="ko-KR" altLang="en-US" dirty="0"/>
              <a:t>회귀를 전부 사용해보았습니다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배깅</a:t>
            </a:r>
            <a:r>
              <a:rPr lang="ko-KR" altLang="en-US" dirty="0"/>
              <a:t> 방법 중에서는 </a:t>
            </a:r>
            <a:r>
              <a:rPr lang="ko-KR" altLang="en-US" dirty="0" err="1"/>
              <a:t>랜덤포레스트가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방법에서는 </a:t>
            </a:r>
            <a:r>
              <a:rPr lang="en-US" altLang="ko-KR" dirty="0"/>
              <a:t>XGBOOST </a:t>
            </a:r>
            <a:r>
              <a:rPr lang="ko-KR" altLang="en-US" dirty="0"/>
              <a:t>높은 성능을 </a:t>
            </a:r>
            <a:r>
              <a:rPr lang="ko-KR" altLang="en-US" dirty="0" err="1"/>
              <a:t>내었으며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회귀 방법으론 </a:t>
            </a:r>
            <a:r>
              <a:rPr lang="en-US" altLang="ko-KR" dirty="0"/>
              <a:t>LR </a:t>
            </a:r>
            <a:r>
              <a:rPr lang="ko-KR" altLang="en-US" dirty="0"/>
              <a:t>텍스트 분류에 큰 강점을 가지고 있는 알고리즘이기 때문에 </a:t>
            </a:r>
            <a:r>
              <a:rPr lang="ko-KR" altLang="en-US" dirty="0" err="1"/>
              <a:t>사용해보았따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15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벡터화를 진행했을 때 </a:t>
            </a:r>
            <a:r>
              <a:rPr lang="ko-KR" altLang="en-US" dirty="0" err="1"/>
              <a:t>머신이</a:t>
            </a:r>
            <a:r>
              <a:rPr lang="ko-KR" altLang="en-US" dirty="0"/>
              <a:t> 돌아가는 모델들을 찾아보았고</a:t>
            </a:r>
            <a:r>
              <a:rPr lang="en-US" altLang="ko-KR" dirty="0"/>
              <a:t>, </a:t>
            </a:r>
            <a:r>
              <a:rPr lang="ko-KR" altLang="en-US" dirty="0"/>
              <a:t>분류의 </a:t>
            </a:r>
            <a:r>
              <a:rPr lang="ko-KR" altLang="en-US" dirty="0" err="1"/>
              <a:t>배깅과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방법</a:t>
            </a:r>
            <a:r>
              <a:rPr lang="en-US" altLang="ko-KR" dirty="0"/>
              <a:t>, </a:t>
            </a:r>
            <a:r>
              <a:rPr lang="ko-KR" altLang="en-US" dirty="0"/>
              <a:t>회귀를 전부 사용해보았습니다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배깅</a:t>
            </a:r>
            <a:r>
              <a:rPr lang="ko-KR" altLang="en-US" dirty="0"/>
              <a:t> 방법 중에서는 </a:t>
            </a:r>
            <a:r>
              <a:rPr lang="ko-KR" altLang="en-US" dirty="0" err="1"/>
              <a:t>랜덤포레스트가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방법에서는 </a:t>
            </a:r>
            <a:r>
              <a:rPr lang="en-US" altLang="ko-KR" dirty="0"/>
              <a:t>XGBOOST </a:t>
            </a:r>
            <a:r>
              <a:rPr lang="ko-KR" altLang="en-US" dirty="0"/>
              <a:t>높은 성능을 </a:t>
            </a:r>
            <a:r>
              <a:rPr lang="ko-KR" altLang="en-US" dirty="0" err="1"/>
              <a:t>내었으며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회귀 방법으론 </a:t>
            </a:r>
            <a:r>
              <a:rPr lang="en-US" altLang="ko-KR" dirty="0"/>
              <a:t>LR </a:t>
            </a:r>
            <a:r>
              <a:rPr lang="ko-KR" altLang="en-US" dirty="0"/>
              <a:t>텍스트 분류에 큰 강점을 가지고 있는 알고리즘이기 때문에 </a:t>
            </a:r>
            <a:r>
              <a:rPr lang="ko-KR" altLang="en-US" dirty="0" err="1"/>
              <a:t>사용해보았따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24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분류시에 자주 사용되는 </a:t>
            </a:r>
            <a:r>
              <a:rPr lang="ko-KR" altLang="en-US" dirty="0" err="1"/>
              <a:t>머신들을</a:t>
            </a:r>
            <a:r>
              <a:rPr lang="ko-KR" altLang="en-US" dirty="0"/>
              <a:t> 전부 돌려보았다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제일 퍼포먼스가 좋은 </a:t>
            </a:r>
            <a:r>
              <a:rPr lang="en-US" altLang="ko-KR" dirty="0"/>
              <a:t>SVM</a:t>
            </a:r>
            <a:r>
              <a:rPr lang="ko-KR" altLang="en-US" dirty="0"/>
              <a:t>을 사용해서 라벨링을 진행했다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보시면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머신들이</a:t>
            </a:r>
            <a:r>
              <a:rPr lang="ko-KR" altLang="en-US" dirty="0"/>
              <a:t> 퍼포먼스가 </a:t>
            </a:r>
            <a:r>
              <a:rPr lang="en-US" altLang="ko-KR" dirty="0"/>
              <a:t>F1</a:t>
            </a:r>
            <a:r>
              <a:rPr lang="ko-KR" altLang="en-US" dirty="0"/>
              <a:t>스코어 기준</a:t>
            </a:r>
            <a:r>
              <a:rPr lang="en-US" altLang="ko-KR" dirty="0"/>
              <a:t> </a:t>
            </a:r>
            <a:r>
              <a:rPr lang="ko-KR" altLang="en-US" dirty="0"/>
              <a:t>약 </a:t>
            </a:r>
            <a:r>
              <a:rPr lang="en-US" altLang="ko-KR" dirty="0"/>
              <a:t>90</a:t>
            </a:r>
            <a:r>
              <a:rPr lang="ko-KR" altLang="en-US" dirty="0"/>
              <a:t>퍼센트로 거의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비슷한 퍼포먼스를 보니 나머지 </a:t>
            </a:r>
            <a:r>
              <a:rPr lang="en-US" altLang="ko-KR" dirty="0"/>
              <a:t>10</a:t>
            </a:r>
            <a:r>
              <a:rPr lang="ko-KR" altLang="en-US" dirty="0"/>
              <a:t>퍼센트의 데이터가 반복되는 것은 아닌가 라는 의문이 들었다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5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약한 예측 모형들의 학습 에러에 가중치를 두고</a:t>
            </a:r>
            <a:r>
              <a:rPr lang="en-US" altLang="ko-KR" dirty="0"/>
              <a:t>, </a:t>
            </a:r>
            <a:r>
              <a:rPr lang="ko-KR" altLang="en-US" dirty="0"/>
              <a:t>순차적으로 다음 학습 모델에 반영하여 강한 예측모형을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35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706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퍼센트의 비율이 계속 반복되는데 혹시 틀린 데이터들이 반복된 것은 아닐까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라는 생각이 들었다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틀린 </a:t>
            </a:r>
            <a:r>
              <a:rPr lang="en-US" altLang="ko-KR" dirty="0"/>
              <a:t>10%</a:t>
            </a:r>
            <a:r>
              <a:rPr lang="ko-KR" altLang="en-US" dirty="0"/>
              <a:t>중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머신들이</a:t>
            </a:r>
            <a:r>
              <a:rPr lang="ko-KR" altLang="en-US" dirty="0"/>
              <a:t> 전부 같은 라벨로 예측했지만</a:t>
            </a:r>
            <a:r>
              <a:rPr lang="en-US" altLang="ko-KR" dirty="0"/>
              <a:t>, </a:t>
            </a:r>
            <a:r>
              <a:rPr lang="ko-KR" altLang="en-US" dirty="0" err="1"/>
              <a:t>실제값이랑은</a:t>
            </a:r>
            <a:r>
              <a:rPr lang="ko-KR" altLang="en-US" dirty="0"/>
              <a:t> 라벨이 다른 데이터 </a:t>
            </a:r>
            <a:r>
              <a:rPr lang="en-US" altLang="ko-KR" dirty="0"/>
              <a:t>111111vs 0 </a:t>
            </a:r>
            <a:r>
              <a:rPr lang="ko-KR" altLang="en-US" dirty="0"/>
              <a:t>의 경우 데이터의 문제</a:t>
            </a:r>
            <a:endParaRPr lang="en-US" altLang="ko-KR" dirty="0"/>
          </a:p>
          <a:p>
            <a:r>
              <a:rPr lang="ko-KR" altLang="en-US" dirty="0"/>
              <a:t>어떤 </a:t>
            </a:r>
            <a:r>
              <a:rPr lang="ko-KR" altLang="en-US" dirty="0" err="1"/>
              <a:t>머신은</a:t>
            </a:r>
            <a:r>
              <a:rPr lang="ko-KR" altLang="en-US" dirty="0"/>
              <a:t> </a:t>
            </a:r>
            <a:r>
              <a:rPr lang="ko-KR" altLang="en-US" dirty="0" err="1"/>
              <a:t>실제값을</a:t>
            </a:r>
            <a:r>
              <a:rPr lang="ko-KR" altLang="en-US" dirty="0"/>
              <a:t> 맞추고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ko-KR" altLang="en-US" dirty="0" err="1"/>
              <a:t>머신은</a:t>
            </a:r>
            <a:r>
              <a:rPr lang="ko-KR" altLang="en-US" dirty="0"/>
              <a:t> 못 맞추는 듯 예측 </a:t>
            </a:r>
            <a:r>
              <a:rPr lang="ko-KR" altLang="en-US" dirty="0" err="1"/>
              <a:t>라벨값이</a:t>
            </a:r>
            <a:r>
              <a:rPr lang="ko-KR" altLang="en-US" dirty="0"/>
              <a:t> 전부 다른 데이터의 경우 머신 성능의 문제</a:t>
            </a:r>
            <a:endParaRPr lang="en-US" altLang="ko-KR" dirty="0"/>
          </a:p>
          <a:p>
            <a:r>
              <a:rPr lang="ko-KR" altLang="en-US" dirty="0" err="1"/>
              <a:t>라고</a:t>
            </a:r>
            <a:r>
              <a:rPr lang="ko-KR" altLang="en-US" dirty="0"/>
              <a:t> 판단했더니</a:t>
            </a:r>
            <a:endParaRPr lang="en-US" altLang="ko-KR" dirty="0"/>
          </a:p>
          <a:p>
            <a:r>
              <a:rPr lang="en-US" altLang="ko-KR" dirty="0"/>
              <a:t>5%</a:t>
            </a:r>
            <a:r>
              <a:rPr lang="ko-KR" altLang="en-US" dirty="0"/>
              <a:t>씩 비율로 나뉨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데이터 라벨링을 </a:t>
            </a:r>
            <a:r>
              <a:rPr lang="ko-KR" altLang="en-US" dirty="0" err="1"/>
              <a:t>직접했으므로</a:t>
            </a:r>
            <a:r>
              <a:rPr lang="en-US" altLang="ko-KR" dirty="0"/>
              <a:t>, </a:t>
            </a:r>
            <a:r>
              <a:rPr lang="ko-KR" altLang="en-US" dirty="0"/>
              <a:t>데이터 문제에 대한 분석을 위해 직접 데이터를 까보았다</a:t>
            </a:r>
            <a:r>
              <a:rPr lang="en-US" altLang="ko-KR" dirty="0"/>
              <a:t>.</a:t>
            </a:r>
            <a:r>
              <a:rPr lang="ko-KR" altLang="en-US" dirty="0" err="1"/>
              <a:t>하나하</a:t>
            </a:r>
            <a:r>
              <a:rPr lang="ko-KR" altLang="en-US" dirty="0"/>
              <a:t> </a:t>
            </a:r>
            <a:r>
              <a:rPr lang="ko-KR" altLang="en-US" dirty="0" err="1"/>
              <a:t>확인해보았따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7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광고성 데이터 </a:t>
            </a:r>
            <a:r>
              <a:rPr lang="en-US" altLang="ko-KR" dirty="0"/>
              <a:t>-&gt; </a:t>
            </a:r>
            <a:r>
              <a:rPr lang="ko-KR" altLang="en-US" dirty="0"/>
              <a:t>맛집이 아닌 데이터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14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22P </a:t>
            </a:r>
            <a:r>
              <a:rPr lang="ko-KR" altLang="en-US" dirty="0"/>
              <a:t>사진 예시를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95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7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 있을 때 집으면서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47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이태원 맛집</a:t>
            </a:r>
            <a:r>
              <a:rPr lang="en-US" altLang="ko-KR" dirty="0"/>
              <a:t>, </a:t>
            </a:r>
            <a:r>
              <a:rPr lang="ko-KR" altLang="en-US" dirty="0" err="1"/>
              <a:t>먹스타그램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가져온 데이터가 이태원 지역</a:t>
            </a:r>
            <a:r>
              <a:rPr lang="en-US" altLang="ko-KR" dirty="0"/>
              <a:t>, </a:t>
            </a:r>
            <a:r>
              <a:rPr lang="ko-KR" altLang="en-US" dirty="0"/>
              <a:t>맛집 데이터이기 때문에</a:t>
            </a:r>
            <a:r>
              <a:rPr lang="en-US" altLang="ko-KR" dirty="0"/>
              <a:t>, </a:t>
            </a:r>
            <a:r>
              <a:rPr lang="ko-KR" altLang="en-US" dirty="0"/>
              <a:t>이태원</a:t>
            </a:r>
            <a:r>
              <a:rPr lang="en-US" altLang="ko-KR" dirty="0"/>
              <a:t>, </a:t>
            </a:r>
            <a:r>
              <a:rPr lang="ko-KR" altLang="en-US" dirty="0"/>
              <a:t>이태원 맛집</a:t>
            </a:r>
            <a:r>
              <a:rPr lang="en-US" altLang="ko-KR" dirty="0"/>
              <a:t>, </a:t>
            </a:r>
            <a:r>
              <a:rPr lang="ko-KR" altLang="en-US" dirty="0" err="1"/>
              <a:t>먹스타그램</a:t>
            </a:r>
            <a:r>
              <a:rPr lang="ko-KR" altLang="en-US" dirty="0"/>
              <a:t> 등의 단어는 맛집 데이터</a:t>
            </a:r>
            <a:r>
              <a:rPr lang="en-US" altLang="ko-KR" dirty="0"/>
              <a:t>, </a:t>
            </a:r>
            <a:r>
              <a:rPr lang="ko-KR" altLang="en-US" dirty="0"/>
              <a:t>광고성 데이터 모두 높은 빈도율을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19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맛집 데이터는 태그가 </a:t>
            </a:r>
            <a:r>
              <a:rPr lang="en-US" altLang="ko-KR" dirty="0"/>
              <a:t>2~21</a:t>
            </a:r>
            <a:r>
              <a:rPr lang="ko-KR" altLang="en-US" dirty="0"/>
              <a:t>개 정도 존재</a:t>
            </a:r>
            <a:endParaRPr lang="en-US" altLang="ko-KR" dirty="0"/>
          </a:p>
          <a:p>
            <a:r>
              <a:rPr lang="ko-KR" altLang="en-US" dirty="0"/>
              <a:t>라벨</a:t>
            </a:r>
            <a:r>
              <a:rPr lang="en-US" altLang="ko-KR" dirty="0"/>
              <a:t> 0 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광고성 데이터는 태그가 </a:t>
            </a:r>
            <a:r>
              <a:rPr lang="en-US" altLang="ko-KR" dirty="0"/>
              <a:t>1</a:t>
            </a:r>
            <a:r>
              <a:rPr lang="ko-KR" altLang="en-US" dirty="0"/>
              <a:t>개 혹은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20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맛집 데이터는 태그가 </a:t>
            </a:r>
            <a:r>
              <a:rPr lang="en-US" altLang="ko-KR" dirty="0"/>
              <a:t>2~21</a:t>
            </a:r>
            <a:r>
              <a:rPr lang="ko-KR" altLang="en-US" dirty="0"/>
              <a:t>개 정도 존재</a:t>
            </a:r>
            <a:endParaRPr lang="en-US" altLang="ko-KR" dirty="0"/>
          </a:p>
          <a:p>
            <a:r>
              <a:rPr lang="ko-KR" altLang="en-US" dirty="0"/>
              <a:t>라벨</a:t>
            </a:r>
            <a:r>
              <a:rPr lang="en-US" altLang="ko-KR" dirty="0"/>
              <a:t> 0 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광고성 데이터는 태그가 </a:t>
            </a:r>
            <a:r>
              <a:rPr lang="en-US" altLang="ko-KR" dirty="0"/>
              <a:t>1</a:t>
            </a:r>
            <a:r>
              <a:rPr lang="ko-KR" altLang="en-US" dirty="0"/>
              <a:t>개 혹은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786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우사단길은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년도 데이터라서 아직 옅지만 현재 데이터로는 많이 정보가 쌓여서 많이 진해졌을 것으로 예상 </a:t>
            </a:r>
            <a:r>
              <a:rPr lang="en-US" altLang="ko-KR" dirty="0"/>
              <a:t>/ </a:t>
            </a:r>
            <a:r>
              <a:rPr lang="ko-KR" altLang="en-US" dirty="0"/>
              <a:t>실제로도 해시태그에 많이 적는 </a:t>
            </a:r>
            <a:r>
              <a:rPr lang="ko-KR" altLang="en-US" dirty="0" err="1"/>
              <a:t>핫한</a:t>
            </a:r>
            <a:r>
              <a:rPr lang="ko-KR" altLang="en-US" dirty="0"/>
              <a:t> 맛집 장소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20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맛집 데이터는 태그가 </a:t>
            </a:r>
            <a:r>
              <a:rPr lang="en-US" altLang="ko-KR" dirty="0"/>
              <a:t>2~21</a:t>
            </a:r>
            <a:r>
              <a:rPr lang="ko-KR" altLang="en-US" dirty="0"/>
              <a:t>개 정도 존재</a:t>
            </a:r>
            <a:endParaRPr lang="en-US" altLang="ko-KR" dirty="0"/>
          </a:p>
          <a:p>
            <a:r>
              <a:rPr lang="ko-KR" altLang="en-US" dirty="0"/>
              <a:t>라벨</a:t>
            </a:r>
            <a:r>
              <a:rPr lang="en-US" altLang="ko-KR" dirty="0"/>
              <a:t> 0 </a:t>
            </a:r>
            <a:r>
              <a:rPr lang="ko-KR" altLang="en-US" dirty="0"/>
              <a:t>값을 갖는</a:t>
            </a:r>
            <a:r>
              <a:rPr lang="en-US" altLang="ko-KR" dirty="0"/>
              <a:t>, </a:t>
            </a:r>
            <a:r>
              <a:rPr lang="ko-KR" altLang="en-US" dirty="0"/>
              <a:t>즉 광고성 데이터는 태그가 </a:t>
            </a:r>
            <a:r>
              <a:rPr lang="en-US" altLang="ko-KR" dirty="0"/>
              <a:t>1</a:t>
            </a:r>
            <a:r>
              <a:rPr lang="ko-KR" altLang="en-US" dirty="0"/>
              <a:t>개 혹은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34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8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5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54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인스타그램 데이터는 내부 데이터이기 때문에 저희가 가져올 수 없어 멘토님께서 주셨습니다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인스타그램 데이터는 내부 데이터이기 때문에 저희가 가져올 수 없어 멘토님께서 주셨습니다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인스타 데이터는 회사를 통한 </a:t>
            </a:r>
            <a:r>
              <a:rPr lang="en-US" altLang="ko-KR" dirty="0" err="1"/>
              <a:t>api</a:t>
            </a:r>
            <a:r>
              <a:rPr lang="ko-KR" altLang="en-US" dirty="0"/>
              <a:t>서비스여서 멘토님을 통해 받았다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9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인스타그램 태그 방식을 보여주면 </a:t>
            </a:r>
            <a:r>
              <a:rPr lang="ko-KR" altLang="en-US" dirty="0" err="1"/>
              <a:t>좋을것</a:t>
            </a:r>
            <a:r>
              <a:rPr lang="ko-KR" altLang="en-US" dirty="0"/>
              <a:t> </a:t>
            </a:r>
            <a:r>
              <a:rPr lang="ko-KR" altLang="en-US"/>
              <a:t>같다는 생각이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42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데이터의 부분을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퍼센트</a:t>
            </a:r>
            <a:r>
              <a:rPr lang="en-US" altLang="ko-KR" dirty="0"/>
              <a:t>)</a:t>
            </a:r>
            <a:r>
              <a:rPr lang="ko-KR" altLang="en-US" dirty="0"/>
              <a:t>의 데이터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0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data set</a:t>
            </a:r>
            <a:r>
              <a:rPr lang="ko-KR" altLang="en-US" dirty="0"/>
              <a:t>의 라벨 </a:t>
            </a:r>
            <a:r>
              <a:rPr lang="en-US" altLang="ko-KR" dirty="0"/>
              <a:t>0, 1 </a:t>
            </a:r>
            <a:r>
              <a:rPr lang="ko-KR" altLang="en-US" dirty="0"/>
              <a:t>데이터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7009-9871-43F3-AE0F-A2E1E5D9CA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4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4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4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5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3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1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3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59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 너만을 비춤체" panose="020B0600000101010101" pitchFamily="50" charset="-127"/>
          <a:ea typeface="Y 너만을 비춤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6.wmf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hyperlink" Target="&#44277;&#45936;&#51648;&#46020;vs&#51064;&#49828;&#53440;&#51648;&#46020;%20(3)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file:///C:\Users\MEDICI\Documents\&#236;&#185;&#180;&#236;&#185;&#180;&#236;&#152;&#164;&#237;&#134;&#161;%20&#235;&#176;&#155;&#236;&#157;&#128;%20&#237;&#140;&#140;&#236;&#157;&#188;\&#235;&#176;&#156;&#235;&#139;&#172;&#236;&#131;&#129;&#234;&#182;&#140;&amp;&#234;&#179;&#168;&#235;&#170;&#169;&#236;&#131;&#129;&#234;&#182;&#140;%20vs%20&#236;&#157;&#184;&#236;&#138;&#164;&#237;&#131;&#128;.html" TargetMode="External"/><Relationship Id="rId10" Type="http://schemas.openxmlformats.org/officeDocument/2006/relationships/image" Target="../media/image83.png"/><Relationship Id="rId4" Type="http://schemas.openxmlformats.org/officeDocument/2006/relationships/image" Target="../media/image7.png"/><Relationship Id="rId9" Type="http://schemas.openxmlformats.org/officeDocument/2006/relationships/customXml" Target="../ink/ink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2810725" y="-39849"/>
            <a:ext cx="6713686" cy="6739339"/>
            <a:chOff x="3687680" y="1275399"/>
            <a:chExt cx="4727390" cy="40232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7675" latinLnBrk="0">
                <a:defRPr/>
              </a:pPr>
              <a:r>
                <a:rPr lang="ko-KR" altLang="en-US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@</a:t>
              </a:r>
              <a:r>
                <a:rPr lang="ko-KR" altLang="en-US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정유경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김연지</a:t>
              </a:r>
              <a:r>
                <a:rPr lang="en-US" altLang="ko-KR" sz="15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@</a:t>
              </a:r>
              <a:r>
                <a:rPr lang="ko-KR" altLang="en-US" sz="1500" b="1" kern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강창균</a:t>
              </a:r>
              <a:endParaRPr lang="en-US" altLang="ko-KR" sz="15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7281321" y="1275399"/>
              <a:ext cx="233189" cy="19514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5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D7C0B31-FF2F-4258-A755-39349FD69F7A}"/>
                </a:ext>
              </a:extLst>
            </p:cNvPr>
            <p:cNvGrpSpPr/>
            <p:nvPr/>
          </p:nvGrpSpPr>
          <p:grpSpPr>
            <a:xfrm>
              <a:off x="7489971" y="1889433"/>
              <a:ext cx="925099" cy="318329"/>
              <a:chOff x="8216815" y="270829"/>
              <a:chExt cx="925099" cy="318329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D965700F-2E1A-4E20-9866-F6D292165989}"/>
                  </a:ext>
                </a:extLst>
              </p:cNvPr>
              <p:cNvSpPr/>
              <p:nvPr/>
            </p:nvSpPr>
            <p:spPr>
              <a:xfrm rot="20462479" flipH="1">
                <a:off x="8292745" y="39445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6" name="사각형: 둥근 모서리 11">
                <a:extLst>
                  <a:ext uri="{FF2B5EF4-FFF2-40B4-BE49-F238E27FC236}">
                    <a16:creationId xmlns:a16="http://schemas.microsoft.com/office/drawing/2014/main" id="{6BF05517-FCE8-4140-8321-28F61609817D}"/>
                  </a:ext>
                </a:extLst>
              </p:cNvPr>
              <p:cNvSpPr/>
              <p:nvPr/>
            </p:nvSpPr>
            <p:spPr>
              <a:xfrm>
                <a:off x="8216815" y="270829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</a:t>
                </a: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</a:t>
                </a:r>
                <a:endParaRPr lang="ko-KR" altLang="en-US" sz="1050" b="1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4792671" y="3532472"/>
              <a:ext cx="259365" cy="476976"/>
              <a:chOff x="7263335" y="3120233"/>
              <a:chExt cx="259365" cy="476976"/>
            </a:xfrm>
          </p:grpSpPr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476981" y="3202646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34648" y="3120233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263335" y="3531024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455692" y="3341937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1ACA350-755F-46E0-9A16-D02AA665E236}"/>
                </a:ext>
              </a:extLst>
            </p:cNvPr>
            <p:cNvGrpSpPr/>
            <p:nvPr/>
          </p:nvGrpSpPr>
          <p:grpSpPr>
            <a:xfrm>
              <a:off x="7451954" y="3532472"/>
              <a:ext cx="925099" cy="334160"/>
              <a:chOff x="8573403" y="127701"/>
              <a:chExt cx="925099" cy="334160"/>
            </a:xfrm>
            <a:solidFill>
              <a:schemeClr val="bg1"/>
            </a:solidFill>
            <a:effectLst>
              <a:outerShdw dist="38100" dir="27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A78F12D2-54F4-4F74-90C9-B1070FD970DF}"/>
                  </a:ext>
                </a:extLst>
              </p:cNvPr>
              <p:cNvSpPr/>
              <p:nvPr/>
            </p:nvSpPr>
            <p:spPr>
              <a:xfrm rot="20462479" flipH="1">
                <a:off x="8624798" y="26715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사각형: 둥근 모서리 11">
                <a:extLst>
                  <a:ext uri="{FF2B5EF4-FFF2-40B4-BE49-F238E27FC236}">
                    <a16:creationId xmlns:a16="http://schemas.microsoft.com/office/drawing/2014/main" id="{310AF84A-82EF-4396-9EFB-6073395BE661}"/>
                  </a:ext>
                </a:extLst>
              </p:cNvPr>
              <p:cNvSpPr/>
              <p:nvPr/>
            </p:nvSpPr>
            <p:spPr>
              <a:xfrm>
                <a:off x="8573403" y="127701"/>
                <a:ext cx="925099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srgbClr val="FF505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#ITEWON</a:t>
                </a:r>
                <a:endParaRPr lang="ko-KR" altLang="en-US" sz="1050" b="1">
                  <a:solidFill>
                    <a:srgbClr val="FF505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9919" y="2093668"/>
              <a:ext cx="975066" cy="471441"/>
              <a:chOff x="6924430" y="571456"/>
              <a:chExt cx="975066" cy="471441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1137521">
                <a:off x="7545976" y="814461"/>
                <a:ext cx="333516" cy="228436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4430" y="571456"/>
                <a:ext cx="975066" cy="3057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이태원 맛집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5DCF19-3C96-4036-8780-CE432A0E5E1B}"/>
                </a:ext>
              </a:extLst>
            </p:cNvPr>
            <p:cNvGrpSpPr/>
            <p:nvPr/>
          </p:nvGrpSpPr>
          <p:grpSpPr>
            <a:xfrm>
              <a:off x="3687680" y="3578191"/>
              <a:ext cx="979575" cy="333855"/>
              <a:chOff x="7515183" y="1454868"/>
              <a:chExt cx="979575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E0068579-5C4B-4F9C-B3EB-6160B62A7F64}"/>
                  </a:ext>
                </a:extLst>
              </p:cNvPr>
              <p:cNvSpPr/>
              <p:nvPr/>
            </p:nvSpPr>
            <p:spPr>
              <a:xfrm rot="1137521">
                <a:off x="8144782" y="1594016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1" name="사각형: 둥근 모서리 11">
                <a:extLst>
                  <a:ext uri="{FF2B5EF4-FFF2-40B4-BE49-F238E27FC236}">
                    <a16:creationId xmlns:a16="http://schemas.microsoft.com/office/drawing/2014/main" id="{B6059C30-7C57-4422-9CF5-950553F0D517}"/>
                  </a:ext>
                </a:extLst>
              </p:cNvPr>
              <p:cNvSpPr/>
              <p:nvPr/>
            </p:nvSpPr>
            <p:spPr>
              <a:xfrm>
                <a:off x="7515183" y="1454868"/>
                <a:ext cx="979575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#</a:t>
                </a:r>
                <a:r>
                  <a:rPr lang="ko-KR" altLang="en-US" sz="1050" b="1" err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맛스타그램</a:t>
                </a:r>
                <a:endParaRPr lang="en-US" altLang="ko-KR" sz="105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5E24D1A-34E5-573A-A456-E42EAFD1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45" y="988730"/>
            <a:ext cx="3675980" cy="4359848"/>
          </a:xfrm>
          <a:prstGeom prst="rect">
            <a:avLst/>
          </a:prstGeom>
        </p:spPr>
      </p:pic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82" y="252600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5B7A44B-5B00-5BD0-A64F-C6E40D26A244}"/>
              </a:ext>
            </a:extLst>
          </p:cNvPr>
          <p:cNvSpPr txBox="1"/>
          <p:nvPr/>
        </p:nvSpPr>
        <p:spPr>
          <a:xfrm>
            <a:off x="4284681" y="5818807"/>
            <a:ext cx="3629615" cy="79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태그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를 이용한 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과</a:t>
            </a:r>
            <a:r>
              <a:rPr lang="ko-KR" altLang="en-US" sz="1600" b="1" kern="0" dirty="0">
                <a:solidFill>
                  <a:srgbClr val="FF505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인스타그램 맛집의 위치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 분석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C13F1A7B-429A-A644-23F1-14DF31D14FB8}"/>
              </a:ext>
            </a:extLst>
          </p:cNvPr>
          <p:cNvSpPr/>
          <p:nvPr/>
        </p:nvSpPr>
        <p:spPr>
          <a:xfrm>
            <a:off x="4539445" y="5060877"/>
            <a:ext cx="177620" cy="209507"/>
          </a:xfrm>
          <a:prstGeom prst="heart">
            <a:avLst/>
          </a:prstGeom>
          <a:solidFill>
            <a:srgbClr val="FF5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하트 65">
            <a:extLst>
              <a:ext uri="{FF2B5EF4-FFF2-40B4-BE49-F238E27FC236}">
                <a16:creationId xmlns:a16="http://schemas.microsoft.com/office/drawing/2014/main" id="{AFE44C2E-BA56-25A9-7A24-00A2B83C3541}"/>
              </a:ext>
            </a:extLst>
          </p:cNvPr>
          <p:cNvSpPr/>
          <p:nvPr/>
        </p:nvSpPr>
        <p:spPr>
          <a:xfrm rot="21077111">
            <a:off x="4331082" y="5184018"/>
            <a:ext cx="182163" cy="214865"/>
          </a:xfrm>
          <a:prstGeom prst="heart">
            <a:avLst/>
          </a:prstGeom>
          <a:solidFill>
            <a:srgbClr val="FF5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하트 66">
            <a:extLst>
              <a:ext uri="{FF2B5EF4-FFF2-40B4-BE49-F238E27FC236}">
                <a16:creationId xmlns:a16="http://schemas.microsoft.com/office/drawing/2014/main" id="{0FB75CF8-FBD4-CF7C-650E-EC5EE9EC5F48}"/>
              </a:ext>
            </a:extLst>
          </p:cNvPr>
          <p:cNvSpPr/>
          <p:nvPr/>
        </p:nvSpPr>
        <p:spPr>
          <a:xfrm>
            <a:off x="4426994" y="4854220"/>
            <a:ext cx="134657" cy="158831"/>
          </a:xfrm>
          <a:prstGeom prst="heart">
            <a:avLst/>
          </a:prstGeom>
          <a:solidFill>
            <a:srgbClr val="FF5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754A9547-673D-BA69-0AAE-DC094A65546A}"/>
              </a:ext>
            </a:extLst>
          </p:cNvPr>
          <p:cNvSpPr/>
          <p:nvPr/>
        </p:nvSpPr>
        <p:spPr>
          <a:xfrm>
            <a:off x="4645749" y="4961786"/>
            <a:ext cx="86926" cy="102531"/>
          </a:xfrm>
          <a:prstGeom prst="hear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하트 68">
            <a:extLst>
              <a:ext uri="{FF2B5EF4-FFF2-40B4-BE49-F238E27FC236}">
                <a16:creationId xmlns:a16="http://schemas.microsoft.com/office/drawing/2014/main" id="{A2CEB0F6-ED24-A8BC-513F-C2E3F6EE77AE}"/>
              </a:ext>
            </a:extLst>
          </p:cNvPr>
          <p:cNvSpPr/>
          <p:nvPr/>
        </p:nvSpPr>
        <p:spPr>
          <a:xfrm>
            <a:off x="4509699" y="4600326"/>
            <a:ext cx="86926" cy="102531"/>
          </a:xfrm>
          <a:prstGeom prst="heart">
            <a:avLst/>
          </a:prstGeom>
          <a:solidFill>
            <a:srgbClr val="FF5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0" b="10358"/>
          <a:stretch/>
        </p:blipFill>
        <p:spPr bwMode="auto">
          <a:xfrm>
            <a:off x="4951859" y="214418"/>
            <a:ext cx="2097679" cy="4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2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7285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수집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83809" y="129911"/>
              <a:ext cx="765800" cy="333855"/>
              <a:chOff x="697630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9030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7630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06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47A30-FA3C-5507-67CF-DF73DE722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8" y="1246357"/>
            <a:ext cx="1250413" cy="12392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FAC405-BADA-E365-D4BE-56204B70F82E}"/>
              </a:ext>
            </a:extLst>
          </p:cNvPr>
          <p:cNvSpPr txBox="1"/>
          <p:nvPr/>
        </p:nvSpPr>
        <p:spPr>
          <a:xfrm>
            <a:off x="657639" y="2816346"/>
            <a:ext cx="2000869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♦필수 게시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사진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♦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선택 게시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 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본문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태그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댓글</a:t>
            </a:r>
            <a:endParaRPr lang="en-US" altLang="ko-KR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E7BBA1-71E7-70AF-CFED-F48C840D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503" y="890107"/>
            <a:ext cx="7921747" cy="585060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D268D7-3444-0D1A-2484-829F914EB9EA}"/>
              </a:ext>
            </a:extLst>
          </p:cNvPr>
          <p:cNvSpPr/>
          <p:nvPr/>
        </p:nvSpPr>
        <p:spPr>
          <a:xfrm>
            <a:off x="3222503" y="890107"/>
            <a:ext cx="7904959" cy="56572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350DFE8-6C37-D564-21A5-EAB10E0B2185}"/>
              </a:ext>
            </a:extLst>
          </p:cNvPr>
          <p:cNvSpPr/>
          <p:nvPr/>
        </p:nvSpPr>
        <p:spPr>
          <a:xfrm>
            <a:off x="2694857" y="1715707"/>
            <a:ext cx="692926" cy="4539609"/>
          </a:xfrm>
          <a:prstGeom prst="leftBrace">
            <a:avLst>
              <a:gd name="adj1" fmla="val 8333"/>
              <a:gd name="adj2" fmla="val 39800"/>
            </a:avLst>
          </a:prstGeom>
          <a:ln w="34925">
            <a:gradFill>
              <a:gsLst>
                <a:gs pos="0">
                  <a:srgbClr val="7A23BB"/>
                </a:gs>
                <a:gs pos="30000">
                  <a:srgbClr val="A51D91"/>
                </a:gs>
                <a:gs pos="68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9DCE44C-1704-C838-75F4-75417B24320C}"/>
              </a:ext>
            </a:extLst>
          </p:cNvPr>
          <p:cNvSpPr/>
          <p:nvPr/>
        </p:nvSpPr>
        <p:spPr>
          <a:xfrm>
            <a:off x="8710009" y="1991942"/>
            <a:ext cx="593017" cy="184727"/>
          </a:xfrm>
          <a:prstGeom prst="roundRect">
            <a:avLst/>
          </a:prstGeom>
          <a:noFill/>
          <a:ln w="3175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D889D310-575A-F11D-5D5B-7A39F667F401}"/>
              </a:ext>
            </a:extLst>
          </p:cNvPr>
          <p:cNvSpPr/>
          <p:nvPr/>
        </p:nvSpPr>
        <p:spPr>
          <a:xfrm>
            <a:off x="10766622" y="2118029"/>
            <a:ext cx="173169" cy="1989856"/>
          </a:xfrm>
          <a:prstGeom prst="rightBracket">
            <a:avLst/>
          </a:prstGeom>
          <a:ln w="38100">
            <a:gradFill>
              <a:gsLst>
                <a:gs pos="0">
                  <a:srgbClr val="7A23BB"/>
                </a:gs>
                <a:gs pos="33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대괄호 48">
            <a:extLst>
              <a:ext uri="{FF2B5EF4-FFF2-40B4-BE49-F238E27FC236}">
                <a16:creationId xmlns:a16="http://schemas.microsoft.com/office/drawing/2014/main" id="{6EF76669-6381-A2EB-DF86-2C748D000B24}"/>
              </a:ext>
            </a:extLst>
          </p:cNvPr>
          <p:cNvSpPr/>
          <p:nvPr/>
        </p:nvSpPr>
        <p:spPr>
          <a:xfrm>
            <a:off x="10780372" y="4345658"/>
            <a:ext cx="173169" cy="663876"/>
          </a:xfrm>
          <a:prstGeom prst="rightBracket">
            <a:avLst/>
          </a:prstGeom>
          <a:ln w="38100">
            <a:gradFill>
              <a:gsLst>
                <a:gs pos="0">
                  <a:srgbClr val="7A23BB"/>
                </a:gs>
                <a:gs pos="33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id="{7609F41F-A722-2EFA-2317-89032D7E1803}"/>
              </a:ext>
            </a:extLst>
          </p:cNvPr>
          <p:cNvSpPr/>
          <p:nvPr/>
        </p:nvSpPr>
        <p:spPr>
          <a:xfrm flipH="1">
            <a:off x="8710009" y="2995149"/>
            <a:ext cx="94210" cy="990362"/>
          </a:xfrm>
          <a:prstGeom prst="rightBracket">
            <a:avLst/>
          </a:prstGeom>
          <a:ln w="38100">
            <a:gradFill>
              <a:gsLst>
                <a:gs pos="0">
                  <a:srgbClr val="7A23BB"/>
                </a:gs>
                <a:gs pos="33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76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7285"/>
            <a:ext cx="11841483" cy="6694453"/>
            <a:chOff x="248918" y="129911"/>
            <a:chExt cx="11841483" cy="6694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데이터 수집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83809" y="129911"/>
              <a:ext cx="765800" cy="333855"/>
              <a:chOff x="6976302" y="6187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90304" y="7579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76302" y="6187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07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9D433A-D0CD-3B31-3A98-789C131AFB31}"/>
              </a:ext>
            </a:extLst>
          </p:cNvPr>
          <p:cNvSpPr/>
          <p:nvPr/>
        </p:nvSpPr>
        <p:spPr>
          <a:xfrm>
            <a:off x="1953609" y="1497421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>
              <a:solidFill>
                <a:srgbClr val="E7E6E6">
                  <a:lumMod val="50000"/>
                </a:srgb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FAF7C1C-AA25-1B93-08E3-551AD5C553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16" y="1748222"/>
            <a:ext cx="751163" cy="104519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672C045-FA4C-8100-2395-C6D48B723E4A}"/>
              </a:ext>
            </a:extLst>
          </p:cNvPr>
          <p:cNvSpPr/>
          <p:nvPr/>
        </p:nvSpPr>
        <p:spPr>
          <a:xfrm>
            <a:off x="5372178" y="2090898"/>
            <a:ext cx="859809" cy="600502"/>
          </a:xfrm>
          <a:prstGeom prst="rightArrow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47A30-FA3C-5507-67CF-DF73DE7226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543" y="1200758"/>
            <a:ext cx="1504058" cy="1490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1DB53-7641-D6CA-DB14-15CE62DB12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7" r="12849" b="32737"/>
          <a:stretch/>
        </p:blipFill>
        <p:spPr>
          <a:xfrm>
            <a:off x="7264069" y="2744296"/>
            <a:ext cx="2238233" cy="684704"/>
          </a:xfrm>
          <a:prstGeom prst="rect">
            <a:avLst/>
          </a:prstGeom>
        </p:spPr>
      </p:pic>
      <p:pic>
        <p:nvPicPr>
          <p:cNvPr id="2050" name="Picture 2" descr="공공데이터포털">
            <a:extLst>
              <a:ext uri="{FF2B5EF4-FFF2-40B4-BE49-F238E27FC236}">
                <a16:creationId xmlns:a16="http://schemas.microsoft.com/office/drawing/2014/main" id="{58546FF9-08D9-9291-5B88-D5C491AD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936" y1="40060" x2="31936" y2="40060"/>
                        <a14:foregroundMark x1="38718" y1="40964" x2="38718" y2="40964"/>
                        <a14:foregroundMark x1="48582" y1="40060" x2="48582" y2="40060"/>
                        <a14:foregroundMark x1="66584" y1="53313" x2="66584" y2="53313"/>
                        <a14:foregroundMark x1="68927" y1="51807" x2="68927" y2="51807"/>
                        <a14:foregroundMark x1="78792" y1="56024" x2="78792" y2="56024"/>
                        <a14:foregroundMark x1="81874" y1="55120" x2="81874" y2="55120"/>
                        <a14:foregroundMark x1="62515" y1="53313" x2="62515" y2="53313"/>
                        <a14:foregroundMark x1="58076" y1="62651" x2="58076" y2="62651"/>
                        <a14:foregroundMark x1="73736" y1="61747" x2="73736" y2="61747"/>
                        <a14:foregroundMark x1="75462" y1="40964" x2="75462" y2="40964"/>
                        <a14:foregroundMark x1="78422" y1="40060" x2="78422" y2="40060"/>
                        <a14:foregroundMark x1="78422" y1="46084" x2="78422" y2="46084"/>
                        <a14:foregroundMark x1="82244" y1="40060" x2="82244" y2="40060"/>
                        <a14:foregroundMark x1="71640" y1="41867" x2="71640" y2="41867"/>
                        <a14:foregroundMark x1="70654" y1="39458" x2="70654" y2="39458"/>
                        <a14:foregroundMark x1="71023" y1="39458" x2="71023" y2="39458"/>
                        <a14:foregroundMark x1="66954" y1="40060" x2="66954" y2="40060"/>
                        <a14:foregroundMark x1="62515" y1="39458" x2="62515" y2="39458"/>
                        <a14:foregroundMark x1="58816" y1="40060" x2="58816" y2="40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6" y="4269472"/>
            <a:ext cx="3366395" cy="1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FB496-53FB-E560-D95A-B43C07B20DD7}"/>
              </a:ext>
            </a:extLst>
          </p:cNvPr>
          <p:cNvSpPr/>
          <p:nvPr/>
        </p:nvSpPr>
        <p:spPr>
          <a:xfrm>
            <a:off x="5300090" y="4751417"/>
            <a:ext cx="859809" cy="600502"/>
          </a:xfrm>
          <a:prstGeom prst="rightArrow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503101-9752-DBE6-2557-77FF0ED15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7" y="3351189"/>
            <a:ext cx="2220909" cy="222090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5960C28-88EA-2DF2-B9A0-CCF9490DF453}"/>
              </a:ext>
            </a:extLst>
          </p:cNvPr>
          <p:cNvSpPr txBox="1"/>
          <p:nvPr/>
        </p:nvSpPr>
        <p:spPr>
          <a:xfrm>
            <a:off x="7434282" y="5457187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 데이터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A59B9A-3C49-B17B-04B0-EBDB38E5672D}"/>
              </a:ext>
            </a:extLst>
          </p:cNvPr>
          <p:cNvSpPr txBox="1"/>
          <p:nvPr/>
        </p:nvSpPr>
        <p:spPr>
          <a:xfrm>
            <a:off x="2179635" y="295107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멘토님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2E034B-DAEA-34C6-9FE0-B748D09E0E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452" y="1290557"/>
            <a:ext cx="1426327" cy="1156794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25BD6D6-FA1F-29CA-1663-21E39BF83A7B}"/>
              </a:ext>
            </a:extLst>
          </p:cNvPr>
          <p:cNvSpPr/>
          <p:nvPr/>
        </p:nvSpPr>
        <p:spPr>
          <a:xfrm>
            <a:off x="9587666" y="1200758"/>
            <a:ext cx="1880621" cy="1746975"/>
          </a:xfrm>
          <a:prstGeom prst="wedgeRoundRectCallout">
            <a:avLst>
              <a:gd name="adj1" fmla="val -36545"/>
              <a:gd name="adj2" fmla="val 59695"/>
              <a:gd name="adj3" fmla="val 16667"/>
            </a:avLst>
          </a:prstGeom>
          <a:noFill/>
          <a:ln w="57150">
            <a:gradFill>
              <a:gsLst>
                <a:gs pos="0">
                  <a:srgbClr val="7A23BB"/>
                </a:gs>
                <a:gs pos="25000">
                  <a:srgbClr val="A51D91"/>
                </a:gs>
                <a:gs pos="51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F9739-3146-6F8F-63BB-A6EAA1AE3D01}"/>
              </a:ext>
            </a:extLst>
          </p:cNvPr>
          <p:cNvSpPr/>
          <p:nvPr/>
        </p:nvSpPr>
        <p:spPr>
          <a:xfrm>
            <a:off x="9603778" y="2491752"/>
            <a:ext cx="1872405" cy="33074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 근처 데이터만</a:t>
            </a:r>
          </a:p>
        </p:txBody>
      </p:sp>
    </p:spTree>
    <p:extLst>
      <p:ext uri="{BB962C8B-B14F-4D97-AF65-F5344CB8AC3E}">
        <p14:creationId xmlns:p14="http://schemas.microsoft.com/office/powerpoint/2010/main" val="33325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전처리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92238" y="156895"/>
              <a:ext cx="765800" cy="333855"/>
              <a:chOff x="6184731" y="64574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98733" y="78489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84731" y="64574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08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9CDBF7B-FA49-9729-8230-1BC8ADF43F0F}"/>
              </a:ext>
            </a:extLst>
          </p:cNvPr>
          <p:cNvGrpSpPr/>
          <p:nvPr/>
        </p:nvGrpSpPr>
        <p:grpSpPr>
          <a:xfrm>
            <a:off x="1428875" y="1714907"/>
            <a:ext cx="2905381" cy="3881221"/>
            <a:chOff x="4831320" y="1660043"/>
            <a:chExt cx="6001810" cy="417391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2474290-0830-1CC6-A287-4F137C8913A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F0727F1-7E6A-A6F8-A2B8-E7AD7A53430D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BE4AD0-3B4A-983D-FAF4-D33A0AA19C84}"/>
              </a:ext>
            </a:extLst>
          </p:cNvPr>
          <p:cNvSpPr txBox="1"/>
          <p:nvPr/>
        </p:nvSpPr>
        <p:spPr>
          <a:xfrm>
            <a:off x="1683290" y="2951946"/>
            <a:ext cx="232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모서리가 둥근 직사각형 3">
            <a:extLst>
              <a:ext uri="{FF2B5EF4-FFF2-40B4-BE49-F238E27FC236}">
                <a16:creationId xmlns:a16="http://schemas.microsoft.com/office/drawing/2014/main" id="{640E2782-639A-1A54-9D87-2D54045E1914}"/>
              </a:ext>
            </a:extLst>
          </p:cNvPr>
          <p:cNvSpPr/>
          <p:nvPr/>
        </p:nvSpPr>
        <p:spPr>
          <a:xfrm>
            <a:off x="2401505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931F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86F8536-0146-6005-51BD-EC75EC945D10}"/>
              </a:ext>
            </a:extLst>
          </p:cNvPr>
          <p:cNvGrpSpPr/>
          <p:nvPr/>
        </p:nvGrpSpPr>
        <p:grpSpPr>
          <a:xfrm>
            <a:off x="4678312" y="1714907"/>
            <a:ext cx="2905381" cy="3881221"/>
            <a:chOff x="4831320" y="1660043"/>
            <a:chExt cx="6001810" cy="417391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90D38A8-BA29-9F7E-0B17-7F3F8805E2F3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ABC4EB7-2D6A-5699-6070-86A013013592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6BDF661-8789-8131-A4BC-1370E280B247}"/>
              </a:ext>
            </a:extLst>
          </p:cNvPr>
          <p:cNvSpPr txBox="1"/>
          <p:nvPr/>
        </p:nvSpPr>
        <p:spPr>
          <a:xfrm>
            <a:off x="4955909" y="2637890"/>
            <a:ext cx="22801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예시</a:t>
            </a:r>
            <a:r>
              <a:rPr lang="en-US" altLang="ko-KR" sz="2800" dirty="0">
                <a:latin typeface="Y 너만을 비춤체" panose="020B0600000101010101" pitchFamily="50" charset="-127"/>
                <a:ea typeface="Tmon몬소리 Black" panose="02000A03000000000000" pitchFamily="2" charset="-127"/>
              </a:rPr>
              <a:t>: &lt;U+653C&gt; </a:t>
            </a:r>
            <a:endParaRPr lang="ko-KR" altLang="en-US" sz="2800" dirty="0">
              <a:latin typeface="Y 너만을 비춤체" panose="020B0600000101010101" pitchFamily="50" charset="-127"/>
              <a:ea typeface="Tmon몬소리 Black" panose="02000A03000000000000" pitchFamily="2" charset="-127"/>
            </a:endParaRPr>
          </a:p>
        </p:txBody>
      </p:sp>
      <p:sp>
        <p:nvSpPr>
          <p:cNvPr id="58" name="모서리가 둥근 직사각형 78">
            <a:extLst>
              <a:ext uri="{FF2B5EF4-FFF2-40B4-BE49-F238E27FC236}">
                <a16:creationId xmlns:a16="http://schemas.microsoft.com/office/drawing/2014/main" id="{FE4E7C98-67D8-D0DB-F525-F3A189A3F9CE}"/>
              </a:ext>
            </a:extLst>
          </p:cNvPr>
          <p:cNvSpPr/>
          <p:nvPr/>
        </p:nvSpPr>
        <p:spPr>
          <a:xfrm>
            <a:off x="5650942" y="5116064"/>
            <a:ext cx="960121" cy="96012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C64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CDADFE3-1D97-9710-A16D-D4AE428E0FAF}"/>
              </a:ext>
            </a:extLst>
          </p:cNvPr>
          <p:cNvGrpSpPr/>
          <p:nvPr/>
        </p:nvGrpSpPr>
        <p:grpSpPr>
          <a:xfrm>
            <a:off x="7927749" y="1714907"/>
            <a:ext cx="2905381" cy="3881221"/>
            <a:chOff x="4831320" y="1660043"/>
            <a:chExt cx="6001810" cy="4173913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E41531A-42A7-B144-BE3D-B97EE48B50D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FCEBA4-9E75-461B-04A6-5F9CD5802B1B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7FEAA68-711F-5501-D479-E35B72B9A72D}"/>
              </a:ext>
            </a:extLst>
          </p:cNvPr>
          <p:cNvSpPr txBox="1"/>
          <p:nvPr/>
        </p:nvSpPr>
        <p:spPr>
          <a:xfrm>
            <a:off x="8271904" y="2782239"/>
            <a:ext cx="2217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</a:t>
            </a:r>
            <a:endParaRPr lang="en-US" altLang="ko-KR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들어간 것들 </a:t>
            </a:r>
            <a:r>
              <a:rPr lang="ko-KR" altLang="en-US" sz="28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빼주기</a:t>
            </a: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모서리가 둥근 직사각형 79">
            <a:extLst>
              <a:ext uri="{FF2B5EF4-FFF2-40B4-BE49-F238E27FC236}">
                <a16:creationId xmlns:a16="http://schemas.microsoft.com/office/drawing/2014/main" id="{C44E5D50-CFDC-0AC0-8CA4-7574BEA0D059}"/>
              </a:ext>
            </a:extLst>
          </p:cNvPr>
          <p:cNvSpPr/>
          <p:nvPr/>
        </p:nvSpPr>
        <p:spPr>
          <a:xfrm>
            <a:off x="8897004" y="5116064"/>
            <a:ext cx="966871" cy="966871"/>
          </a:xfrm>
          <a:prstGeom prst="roundRect">
            <a:avLst>
              <a:gd name="adj" fmla="val 25204"/>
            </a:avLst>
          </a:prstGeom>
          <a:solidFill>
            <a:schemeClr val="tx1"/>
          </a:solidFill>
          <a:ln w="63500">
            <a:solidFill>
              <a:srgbClr val="DD9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F985F6-4408-F07E-C2A7-027C826A84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53" y="5339475"/>
            <a:ext cx="513303" cy="513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6F5926-479A-7514-EBEC-D0E0CA7C74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28" y="5320814"/>
            <a:ext cx="566932" cy="5669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7633AE-ACDE-E021-5B3A-55C9C456CC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78" y="5302590"/>
            <a:ext cx="691850" cy="69185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6536661-659E-4DAE-5266-2DA0E2E553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b="29905"/>
          <a:stretch/>
        </p:blipFill>
        <p:spPr>
          <a:xfrm>
            <a:off x="517699" y="868176"/>
            <a:ext cx="1795104" cy="698966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C5F2605-F817-5927-A7F5-B87D4BD60830}"/>
              </a:ext>
            </a:extLst>
          </p:cNvPr>
          <p:cNvSpPr/>
          <p:nvPr/>
        </p:nvSpPr>
        <p:spPr>
          <a:xfrm>
            <a:off x="517699" y="856344"/>
            <a:ext cx="1795104" cy="698966"/>
          </a:xfrm>
          <a:prstGeom prst="roundRect">
            <a:avLst/>
          </a:prstGeom>
          <a:noFill/>
          <a:ln w="57150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2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261073" y="152982"/>
              <a:ext cx="765800" cy="321182"/>
              <a:chOff x="7753566" y="641836"/>
              <a:chExt cx="765800" cy="321182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774112" y="768311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753566" y="64183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09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1BBCCC-3A9A-5A7F-AA1D-709E22ADB350}"/>
              </a:ext>
            </a:extLst>
          </p:cNvPr>
          <p:cNvGrpSpPr/>
          <p:nvPr/>
        </p:nvGrpSpPr>
        <p:grpSpPr>
          <a:xfrm flipV="1">
            <a:off x="6979835" y="3294275"/>
            <a:ext cx="2852938" cy="1660702"/>
            <a:chOff x="6653584" y="1843308"/>
            <a:chExt cx="2387537" cy="1389791"/>
          </a:xfrm>
          <a:solidFill>
            <a:srgbClr val="C53261"/>
          </a:solidFill>
        </p:grpSpPr>
        <p:sp>
          <p:nvSpPr>
            <p:cNvPr id="44" name="자유형 155">
              <a:extLst>
                <a:ext uri="{FF2B5EF4-FFF2-40B4-BE49-F238E27FC236}">
                  <a16:creationId xmlns:a16="http://schemas.microsoft.com/office/drawing/2014/main" id="{3CE5F1C2-5995-8099-0DF6-37FED27A76A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5" name="자유형 140">
              <a:extLst>
                <a:ext uri="{FF2B5EF4-FFF2-40B4-BE49-F238E27FC236}">
                  <a16:creationId xmlns:a16="http://schemas.microsoft.com/office/drawing/2014/main" id="{164BFE4F-F7F7-9D68-04C0-5712C344C270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8387FAB8-E838-5FC3-D559-D0F5524ECEE0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9" name="자유형 157">
            <a:extLst>
              <a:ext uri="{FF2B5EF4-FFF2-40B4-BE49-F238E27FC236}">
                <a16:creationId xmlns:a16="http://schemas.microsoft.com/office/drawing/2014/main" id="{A0F3F3CE-93BA-7798-A390-9BFCB4F6C279}"/>
              </a:ext>
            </a:extLst>
          </p:cNvPr>
          <p:cNvSpPr/>
          <p:nvPr/>
        </p:nvSpPr>
        <p:spPr>
          <a:xfrm flipH="1">
            <a:off x="1490247" y="1321967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자유형 158">
            <a:extLst>
              <a:ext uri="{FF2B5EF4-FFF2-40B4-BE49-F238E27FC236}">
                <a16:creationId xmlns:a16="http://schemas.microsoft.com/office/drawing/2014/main" id="{5F532EE2-7815-30A6-95A1-5174C1A74ADE}"/>
              </a:ext>
            </a:extLst>
          </p:cNvPr>
          <p:cNvSpPr/>
          <p:nvPr/>
        </p:nvSpPr>
        <p:spPr>
          <a:xfrm rot="2700000" flipH="1">
            <a:off x="2045382" y="1209718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58D3C21B-F8F3-D8C4-43C4-51C28D7D83F5}"/>
              </a:ext>
            </a:extLst>
          </p:cNvPr>
          <p:cNvSpPr/>
          <p:nvPr/>
        </p:nvSpPr>
        <p:spPr>
          <a:xfrm flipH="1">
            <a:off x="3375644" y="1902879"/>
            <a:ext cx="967541" cy="967541"/>
          </a:xfrm>
          <a:prstGeom prst="rtTriangle">
            <a:avLst/>
          </a:prstGeom>
          <a:solidFill>
            <a:srgbClr val="7424C0"/>
          </a:solidFill>
          <a:ln w="76200">
            <a:solidFill>
              <a:srgbClr val="7424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7AA5FC0-3B7B-4325-3672-3011A76FC27C}"/>
              </a:ext>
            </a:extLst>
          </p:cNvPr>
          <p:cNvGrpSpPr/>
          <p:nvPr/>
        </p:nvGrpSpPr>
        <p:grpSpPr>
          <a:xfrm>
            <a:off x="6933406" y="1225878"/>
            <a:ext cx="2852938" cy="1660702"/>
            <a:chOff x="6653584" y="1843308"/>
            <a:chExt cx="2387537" cy="1389791"/>
          </a:xfrm>
          <a:solidFill>
            <a:srgbClr val="D57A44"/>
          </a:solidFill>
        </p:grpSpPr>
        <p:sp>
          <p:nvSpPr>
            <p:cNvPr id="56" name="자유형 161">
              <a:extLst>
                <a:ext uri="{FF2B5EF4-FFF2-40B4-BE49-F238E27FC236}">
                  <a16:creationId xmlns:a16="http://schemas.microsoft.com/office/drawing/2014/main" id="{A5B10A31-31BF-557B-BAF5-86C7BC745F0C}"/>
                </a:ext>
              </a:extLst>
            </p:cNvPr>
            <p:cNvSpPr/>
            <p:nvPr/>
          </p:nvSpPr>
          <p:spPr>
            <a:xfrm>
              <a:off x="8102099" y="1937246"/>
              <a:ext cx="939022" cy="433626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자유형 162">
              <a:extLst>
                <a:ext uri="{FF2B5EF4-FFF2-40B4-BE49-F238E27FC236}">
                  <a16:creationId xmlns:a16="http://schemas.microsoft.com/office/drawing/2014/main" id="{B3EAEF5D-B65A-373A-E324-6A94C9C585AD}"/>
                </a:ext>
              </a:extLst>
            </p:cNvPr>
            <p:cNvSpPr/>
            <p:nvPr/>
          </p:nvSpPr>
          <p:spPr>
            <a:xfrm rot="18900000">
              <a:off x="6735713" y="1843308"/>
              <a:ext cx="1840832" cy="877968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64F95DDA-AFE1-1E7C-5817-BD6D1EA65F82}"/>
                </a:ext>
              </a:extLst>
            </p:cNvPr>
            <p:cNvSpPr/>
            <p:nvPr/>
          </p:nvSpPr>
          <p:spPr>
            <a:xfrm>
              <a:off x="6653584" y="2423393"/>
              <a:ext cx="809706" cy="809706"/>
            </a:xfrm>
            <a:prstGeom prst="rtTriangle">
              <a:avLst/>
            </a:prstGeom>
            <a:grpFill/>
            <a:ln w="76200">
              <a:solidFill>
                <a:srgbClr val="D57A4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1" name="자유형 165">
            <a:extLst>
              <a:ext uri="{FF2B5EF4-FFF2-40B4-BE49-F238E27FC236}">
                <a16:creationId xmlns:a16="http://schemas.microsoft.com/office/drawing/2014/main" id="{77E4E3FF-B0BA-1DD0-5B50-9264BBB0D663}"/>
              </a:ext>
            </a:extLst>
          </p:cNvPr>
          <p:cNvSpPr/>
          <p:nvPr/>
        </p:nvSpPr>
        <p:spPr>
          <a:xfrm flipH="1" flipV="1">
            <a:off x="1573863" y="4307512"/>
            <a:ext cx="1122065" cy="518152"/>
          </a:xfrm>
          <a:custGeom>
            <a:avLst/>
            <a:gdLst>
              <a:gd name="connsiteX0" fmla="*/ 469511 w 939022"/>
              <a:gd name="connsiteY0" fmla="*/ 0 h 433626"/>
              <a:gd name="connsiteX1" fmla="*/ 890167 w 939022"/>
              <a:gd name="connsiteY1" fmla="*/ 323642 h 433626"/>
              <a:gd name="connsiteX2" fmla="*/ 939022 w 939022"/>
              <a:gd name="connsiteY2" fmla="*/ 433626 h 433626"/>
              <a:gd name="connsiteX3" fmla="*/ 0 w 939022"/>
              <a:gd name="connsiteY3" fmla="*/ 433626 h 433626"/>
              <a:gd name="connsiteX4" fmla="*/ 48855 w 939022"/>
              <a:gd name="connsiteY4" fmla="*/ 323642 h 433626"/>
              <a:gd name="connsiteX5" fmla="*/ 469511 w 939022"/>
              <a:gd name="connsiteY5" fmla="*/ 0 h 4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022" h="433626">
                <a:moveTo>
                  <a:pt x="469511" y="0"/>
                </a:moveTo>
                <a:cubicBezTo>
                  <a:pt x="633787" y="0"/>
                  <a:pt x="782512" y="123680"/>
                  <a:pt x="890167" y="323642"/>
                </a:cubicBezTo>
                <a:lnTo>
                  <a:pt x="939022" y="433626"/>
                </a:lnTo>
                <a:lnTo>
                  <a:pt x="0" y="433626"/>
                </a:lnTo>
                <a:lnTo>
                  <a:pt x="48855" y="323642"/>
                </a:lnTo>
                <a:cubicBezTo>
                  <a:pt x="156510" y="123680"/>
                  <a:pt x="305235" y="0"/>
                  <a:pt x="469511" y="0"/>
                </a:cubicBez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자유형 166">
            <a:extLst>
              <a:ext uri="{FF2B5EF4-FFF2-40B4-BE49-F238E27FC236}">
                <a16:creationId xmlns:a16="http://schemas.microsoft.com/office/drawing/2014/main" id="{F80AF9F0-7BBB-D052-5A62-F6AA65B4B6C2}"/>
              </a:ext>
            </a:extLst>
          </p:cNvPr>
          <p:cNvSpPr/>
          <p:nvPr/>
        </p:nvSpPr>
        <p:spPr>
          <a:xfrm rot="18900000" flipH="1" flipV="1">
            <a:off x="2128998" y="3888804"/>
            <a:ext cx="2199664" cy="1049110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93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3" name="직각 삼각형 62">
            <a:extLst>
              <a:ext uri="{FF2B5EF4-FFF2-40B4-BE49-F238E27FC236}">
                <a16:creationId xmlns:a16="http://schemas.microsoft.com/office/drawing/2014/main" id="{AF388757-D8DC-2C55-C5AD-6C9F031F9238}"/>
              </a:ext>
            </a:extLst>
          </p:cNvPr>
          <p:cNvSpPr/>
          <p:nvPr/>
        </p:nvSpPr>
        <p:spPr>
          <a:xfrm flipH="1" flipV="1">
            <a:off x="3459260" y="3277212"/>
            <a:ext cx="967541" cy="967541"/>
          </a:xfrm>
          <a:prstGeom prst="rtTriangle">
            <a:avLst/>
          </a:prstGeom>
          <a:solidFill>
            <a:srgbClr val="931FA2"/>
          </a:solidFill>
          <a:ln w="76200">
            <a:solidFill>
              <a:srgbClr val="931FA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0B3706-47C7-71C6-B27E-6B2414E0627D}"/>
              </a:ext>
            </a:extLst>
          </p:cNvPr>
          <p:cNvSpPr/>
          <p:nvPr/>
        </p:nvSpPr>
        <p:spPr>
          <a:xfrm>
            <a:off x="6956894" y="3555571"/>
            <a:ext cx="1084501" cy="4462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광고성</a:t>
            </a:r>
            <a:endParaRPr lang="en-US" altLang="ko-KR" sz="23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9E5AA7-3749-88F7-FBAB-8B8C89B868D6}"/>
              </a:ext>
            </a:extLst>
          </p:cNvPr>
          <p:cNvSpPr/>
          <p:nvPr/>
        </p:nvSpPr>
        <p:spPr>
          <a:xfrm>
            <a:off x="3383938" y="2107059"/>
            <a:ext cx="1231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CF0B04-B932-C44C-D50F-21F8D22B8DEE}"/>
              </a:ext>
            </a:extLst>
          </p:cNvPr>
          <p:cNvSpPr/>
          <p:nvPr/>
        </p:nvSpPr>
        <p:spPr>
          <a:xfrm>
            <a:off x="6751216" y="2160245"/>
            <a:ext cx="12963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3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</a:t>
            </a:r>
            <a:endParaRPr lang="en-US" altLang="ko-KR" sz="23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900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CDDA4-253E-8CB5-8B92-C405C38902B7}"/>
              </a:ext>
            </a:extLst>
          </p:cNvPr>
          <p:cNvSpPr/>
          <p:nvPr/>
        </p:nvSpPr>
        <p:spPr>
          <a:xfrm>
            <a:off x="8559835" y="1827375"/>
            <a:ext cx="2634623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쩍벌녀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호빠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출장마사지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...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선정적인 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611E71-665E-A0A1-78AA-D6D59FA50B3C}"/>
              </a:ext>
            </a:extLst>
          </p:cNvPr>
          <p:cNvSpPr/>
          <p:nvPr/>
        </p:nvSpPr>
        <p:spPr>
          <a:xfrm>
            <a:off x="248918" y="1782557"/>
            <a:ext cx="2526456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“#”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포함되지 않은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B848C22-22C3-C84C-AC73-802EABF6679E}"/>
              </a:ext>
            </a:extLst>
          </p:cNvPr>
          <p:cNvSpPr/>
          <p:nvPr/>
        </p:nvSpPr>
        <p:spPr>
          <a:xfrm>
            <a:off x="8640012" y="2899049"/>
            <a:ext cx="3026833" cy="213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상담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문의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전화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프로필링크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             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택배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플러스친구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..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다이어트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디톡스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젤네일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속눈썹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강아지옷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외 다른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광고글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 </a:t>
            </a:r>
            <a:r>
              <a:rPr lang="ko-KR" altLang="en-US" sz="15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지역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태그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홍대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강남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    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부산 건대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마포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광화문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…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498AFAC-E18B-2CC7-84E1-27DCE7325E9F}"/>
              </a:ext>
            </a:extLst>
          </p:cNvPr>
          <p:cNvGrpSpPr/>
          <p:nvPr/>
        </p:nvGrpSpPr>
        <p:grpSpPr>
          <a:xfrm>
            <a:off x="4772813" y="2783051"/>
            <a:ext cx="1863418" cy="630532"/>
            <a:chOff x="484650" y="3036798"/>
            <a:chExt cx="3646974" cy="750523"/>
          </a:xfrm>
          <a:solidFill>
            <a:srgbClr val="DD923F"/>
          </a:solidFill>
        </p:grpSpPr>
        <p:sp>
          <p:nvSpPr>
            <p:cNvPr id="71" name="모서리가 둥근 직사각형 173">
              <a:extLst>
                <a:ext uri="{FF2B5EF4-FFF2-40B4-BE49-F238E27FC236}">
                  <a16:creationId xmlns:a16="http://schemas.microsoft.com/office/drawing/2014/main" id="{627FCFAE-E460-9034-F2D0-85E8B8127CB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모서리가 둥근 직사각형 174">
              <a:extLst>
                <a:ext uri="{FF2B5EF4-FFF2-40B4-BE49-F238E27FC236}">
                  <a16:creationId xmlns:a16="http://schemas.microsoft.com/office/drawing/2014/main" id="{D380D919-57DE-7B28-847A-88F1D3F72B6F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</a:t>
              </a: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D83B12F-CFAD-406E-1B73-536BDD71A021}"/>
              </a:ext>
            </a:extLst>
          </p:cNvPr>
          <p:cNvSpPr/>
          <p:nvPr/>
        </p:nvSpPr>
        <p:spPr>
          <a:xfrm>
            <a:off x="442191" y="3193838"/>
            <a:ext cx="2634623" cy="144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해방촌맛집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 이태원 주변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맛집을 태그 하지 않은 관련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없는 데이터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38D6E75-DBF7-95C8-FD4B-2D1B07BDDBEB}"/>
              </a:ext>
            </a:extLst>
          </p:cNvPr>
          <p:cNvGrpSpPr/>
          <p:nvPr/>
        </p:nvGrpSpPr>
        <p:grpSpPr>
          <a:xfrm>
            <a:off x="4769132" y="5510969"/>
            <a:ext cx="1863418" cy="630532"/>
            <a:chOff x="484650" y="3036798"/>
            <a:chExt cx="3646974" cy="750523"/>
          </a:xfrm>
        </p:grpSpPr>
        <p:sp>
          <p:nvSpPr>
            <p:cNvPr id="101" name="모서리가 둥근 직사각형 173">
              <a:extLst>
                <a:ext uri="{FF2B5EF4-FFF2-40B4-BE49-F238E27FC236}">
                  <a16:creationId xmlns:a16="http://schemas.microsoft.com/office/drawing/2014/main" id="{62AFAF20-A6E4-5D0A-D991-79277D7D0F63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2" name="모서리가 둥근 직사각형 174">
              <a:extLst>
                <a:ext uri="{FF2B5EF4-FFF2-40B4-BE49-F238E27FC236}">
                  <a16:creationId xmlns:a16="http://schemas.microsoft.com/office/drawing/2014/main" id="{44CAF798-948E-F552-13FE-47FC3EB4DCAB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2B357F-4B1E-3665-AE5A-1FFA19BB0A0E}"/>
              </a:ext>
            </a:extLst>
          </p:cNvPr>
          <p:cNvSpPr/>
          <p:nvPr/>
        </p:nvSpPr>
        <p:spPr>
          <a:xfrm>
            <a:off x="3261073" y="3530149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관련</a:t>
            </a:r>
            <a:r>
              <a:rPr lang="en-US" altLang="ko-KR" sz="2400" b="1" kern="0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X</a:t>
            </a:r>
          </a:p>
        </p:txBody>
      </p:sp>
      <p:sp>
        <p:nvSpPr>
          <p:cNvPr id="103" name="자유형 166">
            <a:extLst>
              <a:ext uri="{FF2B5EF4-FFF2-40B4-BE49-F238E27FC236}">
                <a16:creationId xmlns:a16="http://schemas.microsoft.com/office/drawing/2014/main" id="{E38963BC-6DCC-428F-87C3-DCEDB9FB5A2B}"/>
              </a:ext>
            </a:extLst>
          </p:cNvPr>
          <p:cNvSpPr/>
          <p:nvPr/>
        </p:nvSpPr>
        <p:spPr>
          <a:xfrm flipH="1" flipV="1">
            <a:off x="2121760" y="5320126"/>
            <a:ext cx="1977584" cy="753835"/>
          </a:xfrm>
          <a:custGeom>
            <a:avLst/>
            <a:gdLst>
              <a:gd name="connsiteX0" fmla="*/ 962864 w 1840832"/>
              <a:gd name="connsiteY0" fmla="*/ 0 h 877968"/>
              <a:gd name="connsiteX1" fmla="*/ 1840832 w 1840832"/>
              <a:gd name="connsiteY1" fmla="*/ 877968 h 877968"/>
              <a:gd name="connsiteX2" fmla="*/ 1833777 w 1840832"/>
              <a:gd name="connsiteY2" fmla="*/ 877968 h 877968"/>
              <a:gd name="connsiteX3" fmla="*/ 1769747 w 1840832"/>
              <a:gd name="connsiteY3" fmla="*/ 843213 h 877968"/>
              <a:gd name="connsiteX4" fmla="*/ 1619281 w 1840832"/>
              <a:gd name="connsiteY4" fmla="*/ 812836 h 877968"/>
              <a:gd name="connsiteX5" fmla="*/ 103722 w 1840832"/>
              <a:gd name="connsiteY5" fmla="*/ 812836 h 877968"/>
              <a:gd name="connsiteX6" fmla="*/ 103722 w 1840832"/>
              <a:gd name="connsiteY6" fmla="*/ 877968 h 877968"/>
              <a:gd name="connsiteX7" fmla="*/ 0 w 1840832"/>
              <a:gd name="connsiteY7" fmla="*/ 877968 h 877968"/>
              <a:gd name="connsiteX8" fmla="*/ 0 w 1840832"/>
              <a:gd name="connsiteY8" fmla="*/ 0 h 8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832" h="877968">
                <a:moveTo>
                  <a:pt x="962864" y="0"/>
                </a:moveTo>
                <a:lnTo>
                  <a:pt x="1840832" y="877968"/>
                </a:lnTo>
                <a:lnTo>
                  <a:pt x="1833777" y="877968"/>
                </a:lnTo>
                <a:lnTo>
                  <a:pt x="1769747" y="843213"/>
                </a:lnTo>
                <a:cubicBezTo>
                  <a:pt x="1723499" y="823653"/>
                  <a:pt x="1672653" y="812836"/>
                  <a:pt x="1619281" y="812836"/>
                </a:cubicBezTo>
                <a:lnTo>
                  <a:pt x="103722" y="812836"/>
                </a:lnTo>
                <a:lnTo>
                  <a:pt x="103722" y="877968"/>
                </a:lnTo>
                <a:lnTo>
                  <a:pt x="0" y="877968"/>
                </a:lnTo>
                <a:lnTo>
                  <a:pt x="0" y="0"/>
                </a:lnTo>
                <a:close/>
              </a:path>
            </a:pathLst>
          </a:custGeom>
          <a:solidFill>
            <a:srgbClr val="C53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직각 삼각형 103">
            <a:extLst>
              <a:ext uri="{FF2B5EF4-FFF2-40B4-BE49-F238E27FC236}">
                <a16:creationId xmlns:a16="http://schemas.microsoft.com/office/drawing/2014/main" id="{48C56C30-65D7-3159-6615-8AB3D54AF7FD}"/>
              </a:ext>
            </a:extLst>
          </p:cNvPr>
          <p:cNvSpPr/>
          <p:nvPr/>
        </p:nvSpPr>
        <p:spPr>
          <a:xfrm rot="2700000" flipH="1" flipV="1">
            <a:off x="3526182" y="5313685"/>
            <a:ext cx="829475" cy="869857"/>
          </a:xfrm>
          <a:prstGeom prst="rtTriangle">
            <a:avLst/>
          </a:prstGeom>
          <a:solidFill>
            <a:srgbClr val="C53A5B"/>
          </a:solidFill>
          <a:ln w="76200">
            <a:solidFill>
              <a:srgbClr val="C53A5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658935-C5DE-0C56-E917-37FFE22AA463}"/>
              </a:ext>
            </a:extLst>
          </p:cNvPr>
          <p:cNvSpPr/>
          <p:nvPr/>
        </p:nvSpPr>
        <p:spPr>
          <a:xfrm>
            <a:off x="3171730" y="5504765"/>
            <a:ext cx="1363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나머지</a:t>
            </a:r>
            <a:endParaRPr lang="en-US" altLang="ko-KR" sz="2400" b="1" kern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4F31513-3F99-A96D-FE24-D4EEB702A1E6}"/>
              </a:ext>
            </a:extLst>
          </p:cNvPr>
          <p:cNvSpPr/>
          <p:nvPr/>
        </p:nvSpPr>
        <p:spPr>
          <a:xfrm>
            <a:off x="152545" y="5624046"/>
            <a:ext cx="2526456" cy="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에 해당되지 않은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데이터들은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08E1F-ACD7-68B5-E519-9129291E3CA0}"/>
              </a:ext>
            </a:extLst>
          </p:cNvPr>
          <p:cNvSpPr txBox="1"/>
          <p:nvPr/>
        </p:nvSpPr>
        <p:spPr>
          <a:xfrm>
            <a:off x="1649981" y="365254"/>
            <a:ext cx="1809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Train set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형성</a:t>
            </a:r>
          </a:p>
        </p:txBody>
      </p:sp>
    </p:spTree>
    <p:extLst>
      <p:ext uri="{BB962C8B-B14F-4D97-AF65-F5344CB8AC3E}">
        <p14:creationId xmlns:p14="http://schemas.microsoft.com/office/powerpoint/2010/main" val="88463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72F744-175F-8245-B4DA-F9FE99986E9C}"/>
              </a:ext>
            </a:extLst>
          </p:cNvPr>
          <p:cNvSpPr/>
          <p:nvPr/>
        </p:nvSpPr>
        <p:spPr>
          <a:xfrm>
            <a:off x="455767" y="882338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9" name="타원형 설명선 15">
            <a:extLst>
              <a:ext uri="{FF2B5EF4-FFF2-40B4-BE49-F238E27FC236}">
                <a16:creationId xmlns:a16="http://schemas.microsoft.com/office/drawing/2014/main" id="{AD863646-B426-156F-5927-5D351CB78292}"/>
              </a:ext>
            </a:extLst>
          </p:cNvPr>
          <p:cNvSpPr/>
          <p:nvPr/>
        </p:nvSpPr>
        <p:spPr>
          <a:xfrm>
            <a:off x="798249" y="368173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0" name="하트 119">
            <a:extLst>
              <a:ext uri="{FF2B5EF4-FFF2-40B4-BE49-F238E27FC236}">
                <a16:creationId xmlns:a16="http://schemas.microsoft.com/office/drawing/2014/main" id="{FF115B20-3704-9ED6-A134-F76D2A0F2821}"/>
              </a:ext>
            </a:extLst>
          </p:cNvPr>
          <p:cNvSpPr/>
          <p:nvPr/>
        </p:nvSpPr>
        <p:spPr>
          <a:xfrm>
            <a:off x="524664" y="369400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1" name="Freeform 9">
            <a:extLst>
              <a:ext uri="{FF2B5EF4-FFF2-40B4-BE49-F238E27FC236}">
                <a16:creationId xmlns:a16="http://schemas.microsoft.com/office/drawing/2014/main" id="{2F025C88-F986-A36E-703A-96C17ED4DBEB}"/>
              </a:ext>
            </a:extLst>
          </p:cNvPr>
          <p:cNvSpPr>
            <a:spLocks/>
          </p:cNvSpPr>
          <p:nvPr/>
        </p:nvSpPr>
        <p:spPr bwMode="auto">
          <a:xfrm>
            <a:off x="3844239" y="3658511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2" name="자유형 20">
            <a:extLst>
              <a:ext uri="{FF2B5EF4-FFF2-40B4-BE49-F238E27FC236}">
                <a16:creationId xmlns:a16="http://schemas.microsoft.com/office/drawing/2014/main" id="{9374BDAF-7286-0E88-3C24-2EFB85889C70}"/>
              </a:ext>
            </a:extLst>
          </p:cNvPr>
          <p:cNvSpPr>
            <a:spLocks/>
          </p:cNvSpPr>
          <p:nvPr/>
        </p:nvSpPr>
        <p:spPr bwMode="auto">
          <a:xfrm>
            <a:off x="1061730" y="370789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78F463E-6D82-2466-629B-25CB68B4FBA2}"/>
              </a:ext>
            </a:extLst>
          </p:cNvPr>
          <p:cNvGrpSpPr/>
          <p:nvPr/>
        </p:nvGrpSpPr>
        <p:grpSpPr>
          <a:xfrm>
            <a:off x="445376" y="5995198"/>
            <a:ext cx="3676993" cy="278985"/>
            <a:chOff x="1180757" y="5981700"/>
            <a:chExt cx="3419818" cy="292484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FAC9481-54F4-8E01-AEC8-FC4C45E0102E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">
              <a:extLst>
                <a:ext uri="{FF2B5EF4-FFF2-40B4-BE49-F238E27FC236}">
                  <a16:creationId xmlns:a16="http://schemas.microsoft.com/office/drawing/2014/main" id="{BF78E0A9-E695-71AA-F958-92167DC4D2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611B80DD-93D1-48E8-86FB-8C5B15CC9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D8F18A57-C3CB-75AB-1543-7EC66A6FA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47B9DFD-DAA0-2060-46E8-FF2A01EEC8B9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F7D67A4-4426-8012-602E-7C5910D2C7CC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6" name="양쪽 모서리가 둥근 사각형 34">
                <a:extLst>
                  <a:ext uri="{FF2B5EF4-FFF2-40B4-BE49-F238E27FC236}">
                    <a16:creationId xmlns:a16="http://schemas.microsoft.com/office/drawing/2014/main" id="{90640D12-1E05-FAA3-F7C0-D652E60E27D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27" name="하트 126">
              <a:extLst>
                <a:ext uri="{FF2B5EF4-FFF2-40B4-BE49-F238E27FC236}">
                  <a16:creationId xmlns:a16="http://schemas.microsoft.com/office/drawing/2014/main" id="{CC9DE5ED-3572-1874-9743-BEACDD2E9891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8D37AE6-4AF6-038E-0A94-5478A8B2C1B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33" name="도넛 36">
                <a:extLst>
                  <a:ext uri="{FF2B5EF4-FFF2-40B4-BE49-F238E27FC236}">
                    <a16:creationId xmlns:a16="http://schemas.microsoft.com/office/drawing/2014/main" id="{4916B075-9DCD-CF46-B4F4-42E9ACB99201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E55B451-756D-8F25-763A-0354C3609AB8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9D8CEC49-0C64-8CE5-FB12-EAD1E3594C76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30" name="모서리가 둥근 직사각형 39">
                <a:extLst>
                  <a:ext uri="{FF2B5EF4-FFF2-40B4-BE49-F238E27FC236}">
                    <a16:creationId xmlns:a16="http://schemas.microsoft.com/office/drawing/2014/main" id="{8AE8A89D-C845-0AF8-832C-DFAE2A2CF79C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1" name="모서리가 둥근 직사각형 40">
                <a:extLst>
                  <a:ext uri="{FF2B5EF4-FFF2-40B4-BE49-F238E27FC236}">
                    <a16:creationId xmlns:a16="http://schemas.microsoft.com/office/drawing/2014/main" id="{512960D9-4BA9-56B2-6202-81893FA889B1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32" name="모서리가 둥근 직사각형 41">
                <a:extLst>
                  <a:ext uri="{FF2B5EF4-FFF2-40B4-BE49-F238E27FC236}">
                    <a16:creationId xmlns:a16="http://schemas.microsoft.com/office/drawing/2014/main" id="{AC310D62-5A51-63FB-549A-C96C3821DE1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BE804D4-606C-A30B-8301-CAF5F8FB74EB}"/>
              </a:ext>
            </a:extLst>
          </p:cNvPr>
          <p:cNvCxnSpPr>
            <a:cxnSpLocks/>
          </p:cNvCxnSpPr>
          <p:nvPr/>
        </p:nvCxnSpPr>
        <p:spPr>
          <a:xfrm>
            <a:off x="452133" y="1091936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FD7DE4-4386-9FB8-7124-DD8F78CF6D8E}"/>
              </a:ext>
            </a:extLst>
          </p:cNvPr>
          <p:cNvGrpSpPr/>
          <p:nvPr/>
        </p:nvGrpSpPr>
        <p:grpSpPr>
          <a:xfrm>
            <a:off x="624319" y="1200781"/>
            <a:ext cx="309431" cy="274506"/>
            <a:chOff x="1312074" y="1174798"/>
            <a:chExt cx="287789" cy="287789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26C875A9-29D0-8070-2760-8CA28759989D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E443694-850A-84A7-BE71-BE747152F587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DEAC5277-EC11-8BC1-11A2-489083D302C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44" name="양쪽 모서리가 둥근 사각형 23">
                <a:extLst>
                  <a:ext uri="{FF2B5EF4-FFF2-40B4-BE49-F238E27FC236}">
                    <a16:creationId xmlns:a16="http://schemas.microsoft.com/office/drawing/2014/main" id="{631BE746-B600-790C-5933-6180BEF59CD2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767B1E6-CB46-B900-658D-3FC8C37C38AF}"/>
              </a:ext>
            </a:extLst>
          </p:cNvPr>
          <p:cNvSpPr/>
          <p:nvPr/>
        </p:nvSpPr>
        <p:spPr>
          <a:xfrm>
            <a:off x="945565" y="1161610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BFE14-B05A-11DE-0097-2F8D63F06D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0" y="2807612"/>
            <a:ext cx="1028071" cy="58406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0D4C075-F0CD-9A45-2ADE-8648B8FDE93C}"/>
              </a:ext>
            </a:extLst>
          </p:cNvPr>
          <p:cNvSpPr/>
          <p:nvPr/>
        </p:nvSpPr>
        <p:spPr>
          <a:xfrm>
            <a:off x="4259001" y="904824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타원형 설명선 15">
            <a:extLst>
              <a:ext uri="{FF2B5EF4-FFF2-40B4-BE49-F238E27FC236}">
                <a16:creationId xmlns:a16="http://schemas.microsoft.com/office/drawing/2014/main" id="{98EAE5A7-2D09-8B7B-1CBC-430DFF004B63}"/>
              </a:ext>
            </a:extLst>
          </p:cNvPr>
          <p:cNvSpPr/>
          <p:nvPr/>
        </p:nvSpPr>
        <p:spPr>
          <a:xfrm>
            <a:off x="4738217" y="366149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하트 67">
            <a:extLst>
              <a:ext uri="{FF2B5EF4-FFF2-40B4-BE49-F238E27FC236}">
                <a16:creationId xmlns:a16="http://schemas.microsoft.com/office/drawing/2014/main" id="{3885C7CC-B6B9-EFE5-927C-728374316621}"/>
              </a:ext>
            </a:extLst>
          </p:cNvPr>
          <p:cNvSpPr/>
          <p:nvPr/>
        </p:nvSpPr>
        <p:spPr>
          <a:xfrm>
            <a:off x="4433337" y="3654903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752B4B80-B30C-64BA-72FC-446A73DEAC2A}"/>
              </a:ext>
            </a:extLst>
          </p:cNvPr>
          <p:cNvSpPr>
            <a:spLocks/>
          </p:cNvSpPr>
          <p:nvPr/>
        </p:nvSpPr>
        <p:spPr bwMode="auto">
          <a:xfrm>
            <a:off x="7603112" y="3579873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자유형 20">
            <a:extLst>
              <a:ext uri="{FF2B5EF4-FFF2-40B4-BE49-F238E27FC236}">
                <a16:creationId xmlns:a16="http://schemas.microsoft.com/office/drawing/2014/main" id="{C820BDF7-2B90-40FF-C387-6D9FDAAE2E9C}"/>
              </a:ext>
            </a:extLst>
          </p:cNvPr>
          <p:cNvSpPr>
            <a:spLocks/>
          </p:cNvSpPr>
          <p:nvPr/>
        </p:nvSpPr>
        <p:spPr bwMode="auto">
          <a:xfrm>
            <a:off x="4995417" y="3685613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811A544-596F-5BC0-7251-12BCB0D649B0}"/>
              </a:ext>
            </a:extLst>
          </p:cNvPr>
          <p:cNvGrpSpPr/>
          <p:nvPr/>
        </p:nvGrpSpPr>
        <p:grpSpPr>
          <a:xfrm>
            <a:off x="4248610" y="6017684"/>
            <a:ext cx="3676993" cy="278985"/>
            <a:chOff x="1180757" y="5981700"/>
            <a:chExt cx="3419818" cy="29248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4AE7671-A01B-8F08-8529-DF4CC920F3D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F9EC13BE-0B56-3ABC-E9FF-C845811B90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CA822A61-3FFE-9FD9-0294-3F45EA36F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E57A8284-6477-BDBE-7CD5-2AB9A573A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E9C1A3-A7D0-5642-3A38-B02A30C004BA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A860D1B-9876-5DC5-2010-3093E18BAB7B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4" name="양쪽 모서리가 둥근 사각형 34">
                <a:extLst>
                  <a:ext uri="{FF2B5EF4-FFF2-40B4-BE49-F238E27FC236}">
                    <a16:creationId xmlns:a16="http://schemas.microsoft.com/office/drawing/2014/main" id="{8D1DCBA0-6563-AA3C-D091-D12D36A871D3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75" name="하트 74">
              <a:extLst>
                <a:ext uri="{FF2B5EF4-FFF2-40B4-BE49-F238E27FC236}">
                  <a16:creationId xmlns:a16="http://schemas.microsoft.com/office/drawing/2014/main" id="{3FBAD254-25DF-4227-0D9E-A5E7C1369C77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BF5A751-1BF1-198E-E99A-23BF181BA6CF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81" name="도넛 36">
                <a:extLst>
                  <a:ext uri="{FF2B5EF4-FFF2-40B4-BE49-F238E27FC236}">
                    <a16:creationId xmlns:a16="http://schemas.microsoft.com/office/drawing/2014/main" id="{562467E3-C516-357F-8AF9-D84AE08B86ED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93E7A9F-F7EC-A136-C747-6DAC705CAF84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0B0BB77-CF56-C11E-BE55-A967477F9AE7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78" name="모서리가 둥근 직사각형 39">
                <a:extLst>
                  <a:ext uri="{FF2B5EF4-FFF2-40B4-BE49-F238E27FC236}">
                    <a16:creationId xmlns:a16="http://schemas.microsoft.com/office/drawing/2014/main" id="{C93FFB43-AD2A-ED90-C678-586297457778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9" name="모서리가 둥근 직사각형 40">
                <a:extLst>
                  <a:ext uri="{FF2B5EF4-FFF2-40B4-BE49-F238E27FC236}">
                    <a16:creationId xmlns:a16="http://schemas.microsoft.com/office/drawing/2014/main" id="{C21F6C7C-D0EC-7B32-5770-EA976F3EFC1F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모서리가 둥근 직사각형 41">
                <a:extLst>
                  <a:ext uri="{FF2B5EF4-FFF2-40B4-BE49-F238E27FC236}">
                    <a16:creationId xmlns:a16="http://schemas.microsoft.com/office/drawing/2014/main" id="{FD0091DD-EE30-AC79-8F14-57C07F22F887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5AC57F7-5FD5-9A3C-8A3C-0382FE852CCE}"/>
              </a:ext>
            </a:extLst>
          </p:cNvPr>
          <p:cNvCxnSpPr>
            <a:cxnSpLocks/>
          </p:cNvCxnSpPr>
          <p:nvPr/>
        </p:nvCxnSpPr>
        <p:spPr>
          <a:xfrm>
            <a:off x="4259139" y="1111929"/>
            <a:ext cx="36768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4D564D-2585-2786-B2F4-0A4720BFD787}"/>
              </a:ext>
            </a:extLst>
          </p:cNvPr>
          <p:cNvGrpSpPr/>
          <p:nvPr/>
        </p:nvGrpSpPr>
        <p:grpSpPr>
          <a:xfrm>
            <a:off x="4427553" y="1223267"/>
            <a:ext cx="309431" cy="274506"/>
            <a:chOff x="1312074" y="1174798"/>
            <a:chExt cx="287789" cy="28778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F58FAA6-FF29-4F14-EBE9-F2EE950E0299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F6C99A0-145C-DD7C-DFED-AA875DC7C4FD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773D2AB-DFC4-051D-7A6C-62E3AD09B76F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양쪽 모서리가 둥근 사각형 23">
                <a:extLst>
                  <a:ext uri="{FF2B5EF4-FFF2-40B4-BE49-F238E27FC236}">
                    <a16:creationId xmlns:a16="http://schemas.microsoft.com/office/drawing/2014/main" id="{9F30444F-F766-54AC-03EF-48887C2EF860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9A7DE28-5635-3926-D311-5E53584E5237}"/>
              </a:ext>
            </a:extLst>
          </p:cNvPr>
          <p:cNvSpPr/>
          <p:nvPr/>
        </p:nvSpPr>
        <p:spPr>
          <a:xfrm>
            <a:off x="4713748" y="120029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582875A-AE73-42E4-2DB9-64C307052A41}"/>
              </a:ext>
            </a:extLst>
          </p:cNvPr>
          <p:cNvSpPr/>
          <p:nvPr/>
        </p:nvSpPr>
        <p:spPr>
          <a:xfrm>
            <a:off x="8076785" y="907489"/>
            <a:ext cx="3676993" cy="5487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타원형 설명선 15">
            <a:extLst>
              <a:ext uri="{FF2B5EF4-FFF2-40B4-BE49-F238E27FC236}">
                <a16:creationId xmlns:a16="http://schemas.microsoft.com/office/drawing/2014/main" id="{62C7B7EE-058B-23F0-0708-1C7C3D04907B}"/>
              </a:ext>
            </a:extLst>
          </p:cNvPr>
          <p:cNvSpPr/>
          <p:nvPr/>
        </p:nvSpPr>
        <p:spPr>
          <a:xfrm>
            <a:off x="8513552" y="3602741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5" name="하트 104">
            <a:extLst>
              <a:ext uri="{FF2B5EF4-FFF2-40B4-BE49-F238E27FC236}">
                <a16:creationId xmlns:a16="http://schemas.microsoft.com/office/drawing/2014/main" id="{735B74AD-6338-953A-FDAE-9575C5F52A91}"/>
              </a:ext>
            </a:extLst>
          </p:cNvPr>
          <p:cNvSpPr/>
          <p:nvPr/>
        </p:nvSpPr>
        <p:spPr>
          <a:xfrm>
            <a:off x="8251121" y="3614840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Freeform 9">
            <a:extLst>
              <a:ext uri="{FF2B5EF4-FFF2-40B4-BE49-F238E27FC236}">
                <a16:creationId xmlns:a16="http://schemas.microsoft.com/office/drawing/2014/main" id="{A6813BB1-51A3-298E-156D-F576885E7811}"/>
              </a:ext>
            </a:extLst>
          </p:cNvPr>
          <p:cNvSpPr>
            <a:spLocks/>
          </p:cNvSpPr>
          <p:nvPr/>
        </p:nvSpPr>
        <p:spPr bwMode="auto">
          <a:xfrm>
            <a:off x="11420896" y="3591086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자유형 20">
            <a:extLst>
              <a:ext uri="{FF2B5EF4-FFF2-40B4-BE49-F238E27FC236}">
                <a16:creationId xmlns:a16="http://schemas.microsoft.com/office/drawing/2014/main" id="{F486B6CA-BC90-0AA5-9A4E-4E8E6B5D844C}"/>
              </a:ext>
            </a:extLst>
          </p:cNvPr>
          <p:cNvSpPr>
            <a:spLocks/>
          </p:cNvSpPr>
          <p:nvPr/>
        </p:nvSpPr>
        <p:spPr bwMode="auto">
          <a:xfrm>
            <a:off x="8761925" y="3628456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7B639E3-1F01-2A45-052E-D711E74EF62D}"/>
              </a:ext>
            </a:extLst>
          </p:cNvPr>
          <p:cNvGrpSpPr/>
          <p:nvPr/>
        </p:nvGrpSpPr>
        <p:grpSpPr>
          <a:xfrm>
            <a:off x="8066394" y="6020349"/>
            <a:ext cx="3676993" cy="278985"/>
            <a:chOff x="1180757" y="5981700"/>
            <a:chExt cx="3419818" cy="292484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5719BB9F-34F0-BC69-280A-6F78794B135C}"/>
                </a:ext>
              </a:extLst>
            </p:cNvPr>
            <p:cNvCxnSpPr/>
            <p:nvPr/>
          </p:nvCxnSpPr>
          <p:spPr>
            <a:xfrm>
              <a:off x="1180757" y="5981700"/>
              <a:ext cx="34198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2">
              <a:extLst>
                <a:ext uri="{FF2B5EF4-FFF2-40B4-BE49-F238E27FC236}">
                  <a16:creationId xmlns:a16="http://schemas.microsoft.com/office/drawing/2014/main" id="{A8249299-4914-A177-96A2-DA2FF9412D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9272" y="6071929"/>
              <a:ext cx="253999" cy="202255"/>
              <a:chOff x="2440" y="3409"/>
              <a:chExt cx="1291" cy="1028"/>
            </a:xfrm>
            <a:solidFill>
              <a:schemeClr val="bg1">
                <a:lumMod val="85000"/>
              </a:schemeClr>
            </a:solidFill>
          </p:grpSpPr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F6FBF1CD-188C-7B45-699F-4DF1DE6B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17"/>
                <a:ext cx="923" cy="820"/>
              </a:xfrm>
              <a:custGeom>
                <a:avLst/>
                <a:gdLst>
                  <a:gd name="T0" fmla="*/ 923 w 1844"/>
                  <a:gd name="T1" fmla="*/ 0 h 1639"/>
                  <a:gd name="T2" fmla="*/ 1 w 1844"/>
                  <a:gd name="T3" fmla="*/ 759 h 1639"/>
                  <a:gd name="T4" fmla="*/ 1 w 1844"/>
                  <a:gd name="T5" fmla="*/ 761 h 1639"/>
                  <a:gd name="T6" fmla="*/ 1 w 1844"/>
                  <a:gd name="T7" fmla="*/ 764 h 1639"/>
                  <a:gd name="T8" fmla="*/ 0 w 1844"/>
                  <a:gd name="T9" fmla="*/ 766 h 1639"/>
                  <a:gd name="T10" fmla="*/ 0 w 1844"/>
                  <a:gd name="T11" fmla="*/ 768 h 1639"/>
                  <a:gd name="T12" fmla="*/ 0 w 1844"/>
                  <a:gd name="T13" fmla="*/ 1536 h 1639"/>
                  <a:gd name="T14" fmla="*/ 1 w 1844"/>
                  <a:gd name="T15" fmla="*/ 1557 h 1639"/>
                  <a:gd name="T16" fmla="*/ 16 w 1844"/>
                  <a:gd name="T17" fmla="*/ 1594 h 1639"/>
                  <a:gd name="T18" fmla="*/ 31 w 1844"/>
                  <a:gd name="T19" fmla="*/ 1608 h 1639"/>
                  <a:gd name="T20" fmla="*/ 45 w 1844"/>
                  <a:gd name="T21" fmla="*/ 1623 h 1639"/>
                  <a:gd name="T22" fmla="*/ 82 w 1844"/>
                  <a:gd name="T23" fmla="*/ 1638 h 1639"/>
                  <a:gd name="T24" fmla="*/ 101 w 1844"/>
                  <a:gd name="T25" fmla="*/ 1639 h 1639"/>
                  <a:gd name="T26" fmla="*/ 718 w 1844"/>
                  <a:gd name="T27" fmla="*/ 1639 h 1639"/>
                  <a:gd name="T28" fmla="*/ 718 w 1844"/>
                  <a:gd name="T29" fmla="*/ 1025 h 1639"/>
                  <a:gd name="T30" fmla="*/ 1128 w 1844"/>
                  <a:gd name="T31" fmla="*/ 1025 h 1639"/>
                  <a:gd name="T32" fmla="*/ 1128 w 1844"/>
                  <a:gd name="T33" fmla="*/ 1639 h 1639"/>
                  <a:gd name="T34" fmla="*/ 1743 w 1844"/>
                  <a:gd name="T35" fmla="*/ 1639 h 1639"/>
                  <a:gd name="T36" fmla="*/ 1763 w 1844"/>
                  <a:gd name="T37" fmla="*/ 1638 h 1639"/>
                  <a:gd name="T38" fmla="*/ 1799 w 1844"/>
                  <a:gd name="T39" fmla="*/ 1623 h 1639"/>
                  <a:gd name="T40" fmla="*/ 1815 w 1844"/>
                  <a:gd name="T41" fmla="*/ 1608 h 1639"/>
                  <a:gd name="T42" fmla="*/ 1828 w 1844"/>
                  <a:gd name="T43" fmla="*/ 1594 h 1639"/>
                  <a:gd name="T44" fmla="*/ 1844 w 1844"/>
                  <a:gd name="T45" fmla="*/ 1557 h 1639"/>
                  <a:gd name="T46" fmla="*/ 1844 w 1844"/>
                  <a:gd name="T47" fmla="*/ 1536 h 1639"/>
                  <a:gd name="T48" fmla="*/ 1844 w 1844"/>
                  <a:gd name="T49" fmla="*/ 768 h 1639"/>
                  <a:gd name="T50" fmla="*/ 1844 w 1844"/>
                  <a:gd name="T51" fmla="*/ 762 h 1639"/>
                  <a:gd name="T52" fmla="*/ 1843 w 1844"/>
                  <a:gd name="T53" fmla="*/ 759 h 1639"/>
                  <a:gd name="T54" fmla="*/ 923 w 1844"/>
                  <a:gd name="T55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4" h="1639">
                    <a:moveTo>
                      <a:pt x="923" y="0"/>
                    </a:moveTo>
                    <a:lnTo>
                      <a:pt x="1" y="759"/>
                    </a:lnTo>
                    <a:lnTo>
                      <a:pt x="1" y="761"/>
                    </a:lnTo>
                    <a:lnTo>
                      <a:pt x="1" y="764"/>
                    </a:lnTo>
                    <a:lnTo>
                      <a:pt x="0" y="766"/>
                    </a:lnTo>
                    <a:lnTo>
                      <a:pt x="0" y="768"/>
                    </a:lnTo>
                    <a:lnTo>
                      <a:pt x="0" y="1536"/>
                    </a:lnTo>
                    <a:lnTo>
                      <a:pt x="1" y="1557"/>
                    </a:lnTo>
                    <a:lnTo>
                      <a:pt x="16" y="1594"/>
                    </a:lnTo>
                    <a:lnTo>
                      <a:pt x="31" y="1608"/>
                    </a:lnTo>
                    <a:lnTo>
                      <a:pt x="45" y="1623"/>
                    </a:lnTo>
                    <a:lnTo>
                      <a:pt x="82" y="1638"/>
                    </a:lnTo>
                    <a:lnTo>
                      <a:pt x="101" y="1639"/>
                    </a:lnTo>
                    <a:lnTo>
                      <a:pt x="718" y="1639"/>
                    </a:lnTo>
                    <a:lnTo>
                      <a:pt x="718" y="1025"/>
                    </a:lnTo>
                    <a:lnTo>
                      <a:pt x="1128" y="1025"/>
                    </a:lnTo>
                    <a:lnTo>
                      <a:pt x="1128" y="1639"/>
                    </a:lnTo>
                    <a:lnTo>
                      <a:pt x="1743" y="1639"/>
                    </a:lnTo>
                    <a:lnTo>
                      <a:pt x="1763" y="1638"/>
                    </a:lnTo>
                    <a:lnTo>
                      <a:pt x="1799" y="1623"/>
                    </a:lnTo>
                    <a:lnTo>
                      <a:pt x="1815" y="1608"/>
                    </a:lnTo>
                    <a:lnTo>
                      <a:pt x="1828" y="1594"/>
                    </a:lnTo>
                    <a:lnTo>
                      <a:pt x="1844" y="1557"/>
                    </a:lnTo>
                    <a:lnTo>
                      <a:pt x="1844" y="1536"/>
                    </a:lnTo>
                    <a:lnTo>
                      <a:pt x="1844" y="768"/>
                    </a:lnTo>
                    <a:lnTo>
                      <a:pt x="1844" y="762"/>
                    </a:lnTo>
                    <a:lnTo>
                      <a:pt x="1843" y="759"/>
                    </a:lnTo>
                    <a:lnTo>
                      <a:pt x="9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6B189482-4D3F-65D5-B7F4-FDAE97492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9"/>
                <a:ext cx="1291" cy="605"/>
              </a:xfrm>
              <a:custGeom>
                <a:avLst/>
                <a:gdLst>
                  <a:gd name="T0" fmla="*/ 2564 w 2582"/>
                  <a:gd name="T1" fmla="*/ 1001 h 1209"/>
                  <a:gd name="T2" fmla="*/ 2213 w 2582"/>
                  <a:gd name="T3" fmla="*/ 711 h 1209"/>
                  <a:gd name="T4" fmla="*/ 2213 w 2582"/>
                  <a:gd name="T5" fmla="*/ 56 h 1209"/>
                  <a:gd name="T6" fmla="*/ 2213 w 2582"/>
                  <a:gd name="T7" fmla="*/ 46 h 1209"/>
                  <a:gd name="T8" fmla="*/ 2206 w 2582"/>
                  <a:gd name="T9" fmla="*/ 26 h 1209"/>
                  <a:gd name="T10" fmla="*/ 2200 w 2582"/>
                  <a:gd name="T11" fmla="*/ 19 h 1209"/>
                  <a:gd name="T12" fmla="*/ 2191 w 2582"/>
                  <a:gd name="T13" fmla="*/ 13 h 1209"/>
                  <a:gd name="T14" fmla="*/ 2173 w 2582"/>
                  <a:gd name="T15" fmla="*/ 6 h 1209"/>
                  <a:gd name="T16" fmla="*/ 2163 w 2582"/>
                  <a:gd name="T17" fmla="*/ 6 h 1209"/>
                  <a:gd name="T18" fmla="*/ 1855 w 2582"/>
                  <a:gd name="T19" fmla="*/ 6 h 1209"/>
                  <a:gd name="T20" fmla="*/ 1845 w 2582"/>
                  <a:gd name="T21" fmla="*/ 6 h 1209"/>
                  <a:gd name="T22" fmla="*/ 1825 w 2582"/>
                  <a:gd name="T23" fmla="*/ 13 h 1209"/>
                  <a:gd name="T24" fmla="*/ 1818 w 2582"/>
                  <a:gd name="T25" fmla="*/ 19 h 1209"/>
                  <a:gd name="T26" fmla="*/ 1812 w 2582"/>
                  <a:gd name="T27" fmla="*/ 26 h 1209"/>
                  <a:gd name="T28" fmla="*/ 1805 w 2582"/>
                  <a:gd name="T29" fmla="*/ 46 h 1209"/>
                  <a:gd name="T30" fmla="*/ 1803 w 2582"/>
                  <a:gd name="T31" fmla="*/ 56 h 1209"/>
                  <a:gd name="T32" fmla="*/ 1803 w 2582"/>
                  <a:gd name="T33" fmla="*/ 368 h 1209"/>
                  <a:gd name="T34" fmla="*/ 1413 w 2582"/>
                  <a:gd name="T35" fmla="*/ 43 h 1209"/>
                  <a:gd name="T36" fmla="*/ 1386 w 2582"/>
                  <a:gd name="T37" fmla="*/ 23 h 1209"/>
                  <a:gd name="T38" fmla="*/ 1326 w 2582"/>
                  <a:gd name="T39" fmla="*/ 1 h 1209"/>
                  <a:gd name="T40" fmla="*/ 1292 w 2582"/>
                  <a:gd name="T41" fmla="*/ 0 h 1209"/>
                  <a:gd name="T42" fmla="*/ 1256 w 2582"/>
                  <a:gd name="T43" fmla="*/ 1 h 1209"/>
                  <a:gd name="T44" fmla="*/ 1196 w 2582"/>
                  <a:gd name="T45" fmla="*/ 23 h 1209"/>
                  <a:gd name="T46" fmla="*/ 1169 w 2582"/>
                  <a:gd name="T47" fmla="*/ 43 h 1209"/>
                  <a:gd name="T48" fmla="*/ 18 w 2582"/>
                  <a:gd name="T49" fmla="*/ 1001 h 1209"/>
                  <a:gd name="T50" fmla="*/ 10 w 2582"/>
                  <a:gd name="T51" fmla="*/ 1008 h 1209"/>
                  <a:gd name="T52" fmla="*/ 1 w 2582"/>
                  <a:gd name="T53" fmla="*/ 1025 h 1209"/>
                  <a:gd name="T54" fmla="*/ 0 w 2582"/>
                  <a:gd name="T55" fmla="*/ 1036 h 1209"/>
                  <a:gd name="T56" fmla="*/ 0 w 2582"/>
                  <a:gd name="T57" fmla="*/ 1047 h 1209"/>
                  <a:gd name="T58" fmla="*/ 6 w 2582"/>
                  <a:gd name="T59" fmla="*/ 1064 h 1209"/>
                  <a:gd name="T60" fmla="*/ 12 w 2582"/>
                  <a:gd name="T61" fmla="*/ 1073 h 1209"/>
                  <a:gd name="T62" fmla="*/ 111 w 2582"/>
                  <a:gd name="T63" fmla="*/ 1191 h 1209"/>
                  <a:gd name="T64" fmla="*/ 125 w 2582"/>
                  <a:gd name="T65" fmla="*/ 1205 h 1209"/>
                  <a:gd name="T66" fmla="*/ 145 w 2582"/>
                  <a:gd name="T67" fmla="*/ 1209 h 1209"/>
                  <a:gd name="T68" fmla="*/ 164 w 2582"/>
                  <a:gd name="T69" fmla="*/ 1209 h 1209"/>
                  <a:gd name="T70" fmla="*/ 183 w 2582"/>
                  <a:gd name="T71" fmla="*/ 1199 h 1209"/>
                  <a:gd name="T72" fmla="*/ 1292 w 2582"/>
                  <a:gd name="T73" fmla="*/ 274 h 1209"/>
                  <a:gd name="T74" fmla="*/ 2399 w 2582"/>
                  <a:gd name="T75" fmla="*/ 1199 h 1209"/>
                  <a:gd name="T76" fmla="*/ 2414 w 2582"/>
                  <a:gd name="T77" fmla="*/ 1208 h 1209"/>
                  <a:gd name="T78" fmla="*/ 2433 w 2582"/>
                  <a:gd name="T79" fmla="*/ 1209 h 1209"/>
                  <a:gd name="T80" fmla="*/ 2439 w 2582"/>
                  <a:gd name="T81" fmla="*/ 1209 h 1209"/>
                  <a:gd name="T82" fmla="*/ 2458 w 2582"/>
                  <a:gd name="T83" fmla="*/ 1205 h 1209"/>
                  <a:gd name="T84" fmla="*/ 2471 w 2582"/>
                  <a:gd name="T85" fmla="*/ 1191 h 1209"/>
                  <a:gd name="T86" fmla="*/ 2572 w 2582"/>
                  <a:gd name="T87" fmla="*/ 1073 h 1209"/>
                  <a:gd name="T88" fmla="*/ 2577 w 2582"/>
                  <a:gd name="T89" fmla="*/ 1064 h 1209"/>
                  <a:gd name="T90" fmla="*/ 2582 w 2582"/>
                  <a:gd name="T91" fmla="*/ 1047 h 1209"/>
                  <a:gd name="T92" fmla="*/ 2582 w 2582"/>
                  <a:gd name="T93" fmla="*/ 1036 h 1209"/>
                  <a:gd name="T94" fmla="*/ 2580 w 2582"/>
                  <a:gd name="T95" fmla="*/ 1025 h 1209"/>
                  <a:gd name="T96" fmla="*/ 2572 w 2582"/>
                  <a:gd name="T97" fmla="*/ 1008 h 1209"/>
                  <a:gd name="T98" fmla="*/ 2564 w 2582"/>
                  <a:gd name="T99" fmla="*/ 1001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82" h="1209">
                    <a:moveTo>
                      <a:pt x="2564" y="1001"/>
                    </a:moveTo>
                    <a:lnTo>
                      <a:pt x="2213" y="711"/>
                    </a:lnTo>
                    <a:lnTo>
                      <a:pt x="2213" y="56"/>
                    </a:lnTo>
                    <a:lnTo>
                      <a:pt x="2213" y="46"/>
                    </a:lnTo>
                    <a:lnTo>
                      <a:pt x="2206" y="26"/>
                    </a:lnTo>
                    <a:lnTo>
                      <a:pt x="2200" y="19"/>
                    </a:lnTo>
                    <a:lnTo>
                      <a:pt x="2191" y="13"/>
                    </a:lnTo>
                    <a:lnTo>
                      <a:pt x="2173" y="6"/>
                    </a:lnTo>
                    <a:lnTo>
                      <a:pt x="2163" y="6"/>
                    </a:lnTo>
                    <a:lnTo>
                      <a:pt x="1855" y="6"/>
                    </a:lnTo>
                    <a:lnTo>
                      <a:pt x="1845" y="6"/>
                    </a:lnTo>
                    <a:lnTo>
                      <a:pt x="1825" y="13"/>
                    </a:lnTo>
                    <a:lnTo>
                      <a:pt x="1818" y="19"/>
                    </a:lnTo>
                    <a:lnTo>
                      <a:pt x="1812" y="26"/>
                    </a:lnTo>
                    <a:lnTo>
                      <a:pt x="1805" y="46"/>
                    </a:lnTo>
                    <a:lnTo>
                      <a:pt x="1803" y="56"/>
                    </a:lnTo>
                    <a:lnTo>
                      <a:pt x="1803" y="368"/>
                    </a:lnTo>
                    <a:lnTo>
                      <a:pt x="1413" y="43"/>
                    </a:lnTo>
                    <a:lnTo>
                      <a:pt x="1386" y="23"/>
                    </a:lnTo>
                    <a:lnTo>
                      <a:pt x="1326" y="1"/>
                    </a:lnTo>
                    <a:lnTo>
                      <a:pt x="1292" y="0"/>
                    </a:lnTo>
                    <a:lnTo>
                      <a:pt x="1256" y="1"/>
                    </a:lnTo>
                    <a:lnTo>
                      <a:pt x="1196" y="23"/>
                    </a:lnTo>
                    <a:lnTo>
                      <a:pt x="1169" y="43"/>
                    </a:lnTo>
                    <a:lnTo>
                      <a:pt x="18" y="1001"/>
                    </a:lnTo>
                    <a:lnTo>
                      <a:pt x="10" y="1008"/>
                    </a:lnTo>
                    <a:lnTo>
                      <a:pt x="1" y="1025"/>
                    </a:lnTo>
                    <a:lnTo>
                      <a:pt x="0" y="1036"/>
                    </a:lnTo>
                    <a:lnTo>
                      <a:pt x="0" y="1047"/>
                    </a:lnTo>
                    <a:lnTo>
                      <a:pt x="6" y="1064"/>
                    </a:lnTo>
                    <a:lnTo>
                      <a:pt x="12" y="1073"/>
                    </a:lnTo>
                    <a:lnTo>
                      <a:pt x="111" y="1191"/>
                    </a:lnTo>
                    <a:lnTo>
                      <a:pt x="125" y="1205"/>
                    </a:lnTo>
                    <a:lnTo>
                      <a:pt x="145" y="1209"/>
                    </a:lnTo>
                    <a:lnTo>
                      <a:pt x="164" y="1209"/>
                    </a:lnTo>
                    <a:lnTo>
                      <a:pt x="183" y="1199"/>
                    </a:lnTo>
                    <a:lnTo>
                      <a:pt x="1292" y="274"/>
                    </a:lnTo>
                    <a:lnTo>
                      <a:pt x="2399" y="1199"/>
                    </a:lnTo>
                    <a:lnTo>
                      <a:pt x="2414" y="1208"/>
                    </a:lnTo>
                    <a:lnTo>
                      <a:pt x="2433" y="1209"/>
                    </a:lnTo>
                    <a:lnTo>
                      <a:pt x="2439" y="1209"/>
                    </a:lnTo>
                    <a:lnTo>
                      <a:pt x="2458" y="1205"/>
                    </a:lnTo>
                    <a:lnTo>
                      <a:pt x="2471" y="1191"/>
                    </a:lnTo>
                    <a:lnTo>
                      <a:pt x="2572" y="1073"/>
                    </a:lnTo>
                    <a:lnTo>
                      <a:pt x="2577" y="1064"/>
                    </a:lnTo>
                    <a:lnTo>
                      <a:pt x="2582" y="1047"/>
                    </a:lnTo>
                    <a:lnTo>
                      <a:pt x="2582" y="1036"/>
                    </a:lnTo>
                    <a:lnTo>
                      <a:pt x="2580" y="1025"/>
                    </a:lnTo>
                    <a:lnTo>
                      <a:pt x="2572" y="1008"/>
                    </a:lnTo>
                    <a:lnTo>
                      <a:pt x="2564" y="10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F6F9C8E-EB06-E7D0-FBF7-0BFDF066FD11}"/>
                </a:ext>
              </a:extLst>
            </p:cNvPr>
            <p:cNvGrpSpPr/>
            <p:nvPr/>
          </p:nvGrpSpPr>
          <p:grpSpPr>
            <a:xfrm>
              <a:off x="4225925" y="6085522"/>
              <a:ext cx="152502" cy="151251"/>
              <a:chOff x="1365482" y="1229670"/>
              <a:chExt cx="180000" cy="178523"/>
            </a:xfrm>
            <a:solidFill>
              <a:schemeClr val="bg1">
                <a:lumMod val="85000"/>
              </a:schemeClr>
            </a:solidFill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717F81D-BF50-E373-9CC0-95B0655A6D8D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5" name="양쪽 모서리가 둥근 사각형 34">
                <a:extLst>
                  <a:ext uri="{FF2B5EF4-FFF2-40B4-BE49-F238E27FC236}">
                    <a16:creationId xmlns:a16="http://schemas.microsoft.com/office/drawing/2014/main" id="{1462F914-84BE-DD49-5EF9-B1F3D303C6D7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112" name="하트 111">
              <a:extLst>
                <a:ext uri="{FF2B5EF4-FFF2-40B4-BE49-F238E27FC236}">
                  <a16:creationId xmlns:a16="http://schemas.microsoft.com/office/drawing/2014/main" id="{A2787891-0190-1EA4-4559-448DBF11E3CF}"/>
                </a:ext>
              </a:extLst>
            </p:cNvPr>
            <p:cNvSpPr/>
            <p:nvPr/>
          </p:nvSpPr>
          <p:spPr>
            <a:xfrm>
              <a:off x="3535250" y="6093209"/>
              <a:ext cx="180975" cy="180975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B10CE6E-7745-9AA3-D60D-240E48A649FD}"/>
                </a:ext>
              </a:extLst>
            </p:cNvPr>
            <p:cNvGrpSpPr/>
            <p:nvPr/>
          </p:nvGrpSpPr>
          <p:grpSpPr>
            <a:xfrm>
              <a:off x="2162972" y="6071929"/>
              <a:ext cx="166018" cy="201907"/>
              <a:chOff x="1934527" y="6071929"/>
              <a:chExt cx="166018" cy="201907"/>
            </a:xfrm>
          </p:grpSpPr>
          <p:sp>
            <p:nvSpPr>
              <p:cNvPr id="152" name="도넛 36">
                <a:extLst>
                  <a:ext uri="{FF2B5EF4-FFF2-40B4-BE49-F238E27FC236}">
                    <a16:creationId xmlns:a16="http://schemas.microsoft.com/office/drawing/2014/main" id="{9B49EB6F-166C-E8B8-083E-7F733EC78A13}"/>
                  </a:ext>
                </a:extLst>
              </p:cNvPr>
              <p:cNvSpPr/>
              <p:nvPr/>
            </p:nvSpPr>
            <p:spPr>
              <a:xfrm>
                <a:off x="1934527" y="6071929"/>
                <a:ext cx="131152" cy="131152"/>
              </a:xfrm>
              <a:prstGeom prst="donut">
                <a:avLst>
                  <a:gd name="adj" fmla="val 108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985CA2-A3F1-45A8-F731-CAA09F3072E1}"/>
                  </a:ext>
                </a:extLst>
              </p:cNvPr>
              <p:cNvSpPr/>
              <p:nvPr/>
            </p:nvSpPr>
            <p:spPr>
              <a:xfrm rot="18900000">
                <a:off x="2054826" y="6165836"/>
                <a:ext cx="45719" cy="1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C164701-63F9-F69D-FC8A-005298FA471B}"/>
                </a:ext>
              </a:extLst>
            </p:cNvPr>
            <p:cNvGrpSpPr/>
            <p:nvPr/>
          </p:nvGrpSpPr>
          <p:grpSpPr>
            <a:xfrm>
              <a:off x="2838691" y="6087325"/>
              <a:ext cx="186859" cy="186859"/>
              <a:chOff x="5211017" y="3817398"/>
              <a:chExt cx="790113" cy="790113"/>
            </a:xfrm>
          </p:grpSpPr>
          <p:sp>
            <p:nvSpPr>
              <p:cNvPr id="115" name="모서리가 둥근 직사각형 39">
                <a:extLst>
                  <a:ext uri="{FF2B5EF4-FFF2-40B4-BE49-F238E27FC236}">
                    <a16:creationId xmlns:a16="http://schemas.microsoft.com/office/drawing/2014/main" id="{B0FA099A-FE6E-F5DD-AA27-53294A8C302E}"/>
                  </a:ext>
                </a:extLst>
              </p:cNvPr>
              <p:cNvSpPr/>
              <p:nvPr/>
            </p:nvSpPr>
            <p:spPr>
              <a:xfrm>
                <a:off x="5211017" y="3817398"/>
                <a:ext cx="790113" cy="7901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16" name="모서리가 둥근 직사각형 40">
                <a:extLst>
                  <a:ext uri="{FF2B5EF4-FFF2-40B4-BE49-F238E27FC236}">
                    <a16:creationId xmlns:a16="http://schemas.microsoft.com/office/drawing/2014/main" id="{2011B78B-C97C-88CF-48C7-71BC781304AB}"/>
                  </a:ext>
                </a:extLst>
              </p:cNvPr>
              <p:cNvSpPr/>
              <p:nvPr/>
            </p:nvSpPr>
            <p:spPr>
              <a:xfrm>
                <a:off x="5567605" y="3978676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51" name="모서리가 둥근 직사각형 41">
                <a:extLst>
                  <a:ext uri="{FF2B5EF4-FFF2-40B4-BE49-F238E27FC236}">
                    <a16:creationId xmlns:a16="http://schemas.microsoft.com/office/drawing/2014/main" id="{5C2945CE-2657-BE63-BDE3-A2B20672697E}"/>
                  </a:ext>
                </a:extLst>
              </p:cNvPr>
              <p:cNvSpPr/>
              <p:nvPr/>
            </p:nvSpPr>
            <p:spPr>
              <a:xfrm rot="16200000">
                <a:off x="5559092" y="3977935"/>
                <a:ext cx="87472" cy="4690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799636A-75D3-48F3-295D-C795F54EABE5}"/>
              </a:ext>
            </a:extLst>
          </p:cNvPr>
          <p:cNvCxnSpPr>
            <a:cxnSpLocks/>
          </p:cNvCxnSpPr>
          <p:nvPr/>
        </p:nvCxnSpPr>
        <p:spPr>
          <a:xfrm>
            <a:off x="8076785" y="1118880"/>
            <a:ext cx="36769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DDC0F91-B66C-1D93-0030-4B27D027FBFA}"/>
              </a:ext>
            </a:extLst>
          </p:cNvPr>
          <p:cNvGrpSpPr/>
          <p:nvPr/>
        </p:nvGrpSpPr>
        <p:grpSpPr>
          <a:xfrm>
            <a:off x="8245337" y="1225932"/>
            <a:ext cx="309431" cy="274506"/>
            <a:chOff x="1312074" y="1174798"/>
            <a:chExt cx="287789" cy="287789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48FEF94-4A45-8EEB-44AA-8E187E3EECE2}"/>
                </a:ext>
              </a:extLst>
            </p:cNvPr>
            <p:cNvSpPr/>
            <p:nvPr/>
          </p:nvSpPr>
          <p:spPr>
            <a:xfrm>
              <a:off x="1312074" y="1174798"/>
              <a:ext cx="287789" cy="2877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62878C12-E368-FEEC-7F51-4B217F5D0A03}"/>
                </a:ext>
              </a:extLst>
            </p:cNvPr>
            <p:cNvGrpSpPr/>
            <p:nvPr/>
          </p:nvGrpSpPr>
          <p:grpSpPr>
            <a:xfrm>
              <a:off x="1378182" y="1236020"/>
              <a:ext cx="152502" cy="151251"/>
              <a:chOff x="1365482" y="1229670"/>
              <a:chExt cx="180000" cy="178523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F8D937D3-2F90-B5B5-ED3F-B21E1926CD27}"/>
                  </a:ext>
                </a:extLst>
              </p:cNvPr>
              <p:cNvSpPr/>
              <p:nvPr/>
            </p:nvSpPr>
            <p:spPr>
              <a:xfrm>
                <a:off x="1408598" y="1229670"/>
                <a:ext cx="93769" cy="93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63" name="양쪽 모서리가 둥근 사각형 23">
                <a:extLst>
                  <a:ext uri="{FF2B5EF4-FFF2-40B4-BE49-F238E27FC236}">
                    <a16:creationId xmlns:a16="http://schemas.microsoft.com/office/drawing/2014/main" id="{BE9A77C1-36C5-11E2-DA24-66E62E9297E1}"/>
                  </a:ext>
                </a:extLst>
              </p:cNvPr>
              <p:cNvSpPr/>
              <p:nvPr/>
            </p:nvSpPr>
            <p:spPr>
              <a:xfrm>
                <a:off x="1365482" y="1336193"/>
                <a:ext cx="180000" cy="7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DAA7F6D-7C95-EFEA-2367-11452D57C28E}"/>
              </a:ext>
            </a:extLst>
          </p:cNvPr>
          <p:cNvSpPr/>
          <p:nvPr/>
        </p:nvSpPr>
        <p:spPr>
          <a:xfrm>
            <a:off x="8498176" y="1203666"/>
            <a:ext cx="1417105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err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800" b="1">
                <a:solidFill>
                  <a:srgbClr val="00B0F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Follow me</a:t>
            </a:r>
            <a:endParaRPr lang="ko-KR" altLang="en-US" sz="800" b="1">
              <a:solidFill>
                <a:srgbClr val="00B0F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F6C8F5-3F27-A567-6570-B2E836CFE9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12" y="1965731"/>
            <a:ext cx="1013181" cy="55227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381B5358-2D37-D722-07B2-4F222B6FED0C}"/>
              </a:ext>
            </a:extLst>
          </p:cNvPr>
          <p:cNvSpPr txBox="1"/>
          <p:nvPr/>
        </p:nvSpPr>
        <p:spPr>
          <a:xfrm>
            <a:off x="594370" y="3988459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전체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892645-1E19-CD85-4CDB-6F7E377E9AFC}"/>
              </a:ext>
            </a:extLst>
          </p:cNvPr>
          <p:cNvSpPr txBox="1"/>
          <p:nvPr/>
        </p:nvSpPr>
        <p:spPr>
          <a:xfrm>
            <a:off x="4322651" y="3906385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정확한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먹스타그램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한남동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F8CA48-E719-A575-4029-C36860113EF7}"/>
              </a:ext>
            </a:extLst>
          </p:cNvPr>
          <p:cNvSpPr txBox="1"/>
          <p:nvPr/>
        </p:nvSpPr>
        <p:spPr>
          <a:xfrm>
            <a:off x="8165621" y="3939118"/>
            <a:ext cx="3417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광고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이태원맛집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일상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셀카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377719-6D8C-FC2F-31E7-BE7F69BC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9" y="1533456"/>
            <a:ext cx="3585652" cy="195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B03360-1CC2-0294-5A5C-183F9DCD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51" y="1536186"/>
            <a:ext cx="3578948" cy="194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F604594-A87C-C6E5-808A-3D777D3F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434" y="1531115"/>
            <a:ext cx="3593481" cy="195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C375E1-D442-3C27-07D5-9F902AC17C46}"/>
              </a:ext>
            </a:extLst>
          </p:cNvPr>
          <p:cNvGrpSpPr/>
          <p:nvPr/>
        </p:nvGrpSpPr>
        <p:grpSpPr>
          <a:xfrm>
            <a:off x="1603890" y="90042"/>
            <a:ext cx="3109858" cy="588200"/>
            <a:chOff x="1490247" y="78450"/>
            <a:chExt cx="3109858" cy="588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FBA50B-1C5C-6A66-8937-373CEAEC20AA}"/>
                </a:ext>
              </a:extLst>
            </p:cNvPr>
            <p:cNvSpPr txBox="1"/>
            <p:nvPr/>
          </p:nvSpPr>
          <p:spPr>
            <a:xfrm>
              <a:off x="1490247" y="343485"/>
              <a:ext cx="245906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Train set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 구성 확인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50B0933-6B2A-020D-6A4F-81E14B9E7A32}"/>
                </a:ext>
              </a:extLst>
            </p:cNvPr>
            <p:cNvSpPr/>
            <p:nvPr/>
          </p:nvSpPr>
          <p:spPr>
            <a:xfrm rot="20462479" flipH="1">
              <a:off x="3848307" y="21759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4" name="사각형: 둥근 모서리 11">
              <a:extLst>
                <a:ext uri="{FF2B5EF4-FFF2-40B4-BE49-F238E27FC236}">
                  <a16:creationId xmlns:a16="http://schemas.microsoft.com/office/drawing/2014/main" id="{D35621E0-2F09-BF90-140E-468AF512DC73}"/>
                </a:ext>
              </a:extLst>
            </p:cNvPr>
            <p:cNvSpPr/>
            <p:nvPr/>
          </p:nvSpPr>
          <p:spPr>
            <a:xfrm>
              <a:off x="3834305" y="78450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10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96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en-US" altLang="ko-KR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995138"/>
            <a:ext cx="2757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XG Boost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942196" y="1810552"/>
            <a:ext cx="2757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104623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0.9170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 0.9389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0.9574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f1 score</a:t>
            </a:r>
            <a:r>
              <a:rPr lang="ko-KR" altLang="en-US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effectLst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0.9481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84286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0.9608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0.9793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0.9653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0.9722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44237" y="4055713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accuracy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0.9511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precision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0.9723 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recall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0.9585</a:t>
            </a:r>
          </a:p>
          <a:p>
            <a:pPr algn="ctr"/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f1 score</a:t>
            </a:r>
            <a:r>
              <a:rPr lang="ko-KR" altLang="en-US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 </a:t>
            </a:r>
            <a:r>
              <a:rPr lang="en-US" altLang="ko-KR" sz="2200" dirty="0">
                <a:latin typeface="Bahnschrift SemiLight" panose="020B0502040204020203" pitchFamily="34" charset="0"/>
                <a:ea typeface="Y 너만을 비춤체" panose="020B0600000101010101" pitchFamily="50" charset="-127"/>
              </a:rPr>
              <a:t>: 0.9653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58936-5BB6-2CAF-F374-0D1DB17FDC11}"/>
              </a:ext>
            </a:extLst>
          </p:cNvPr>
          <p:cNvSpPr txBox="1"/>
          <p:nvPr/>
        </p:nvSpPr>
        <p:spPr>
          <a:xfrm>
            <a:off x="1585125" y="341661"/>
            <a:ext cx="226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Validation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성능 확인 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9644D6-19E1-D0DF-B01C-ABD12795978D}"/>
              </a:ext>
            </a:extLst>
          </p:cNvPr>
          <p:cNvSpPr/>
          <p:nvPr/>
        </p:nvSpPr>
        <p:spPr>
          <a:xfrm rot="20462479" flipH="1">
            <a:off x="3693136" y="220137"/>
            <a:ext cx="319975" cy="194707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4" name="사각형: 둥근 모서리 11">
            <a:extLst>
              <a:ext uri="{FF2B5EF4-FFF2-40B4-BE49-F238E27FC236}">
                <a16:creationId xmlns:a16="http://schemas.microsoft.com/office/drawing/2014/main" id="{0C7487BD-DB10-7239-0DF8-FC0AB41C8F4E}"/>
              </a:ext>
            </a:extLst>
          </p:cNvPr>
          <p:cNvSpPr/>
          <p:nvPr/>
        </p:nvSpPr>
        <p:spPr>
          <a:xfrm>
            <a:off x="3679134" y="80989"/>
            <a:ext cx="765800" cy="260612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Page. 11</a:t>
            </a:r>
            <a:endParaRPr lang="ko-KR" altLang="en-US" sz="1050" b="1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81630-9096-A5B6-1278-6BCE64B5CD21}"/>
              </a:ext>
            </a:extLst>
          </p:cNvPr>
          <p:cNvSpPr txBox="1"/>
          <p:nvPr/>
        </p:nvSpPr>
        <p:spPr>
          <a:xfrm>
            <a:off x="467545" y="915237"/>
            <a:ext cx="297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Train : Validation = 8 : 2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BD22B-765E-F0F3-D837-F044E83EE104}"/>
              </a:ext>
            </a:extLst>
          </p:cNvPr>
          <p:cNvSpPr txBox="1"/>
          <p:nvPr/>
        </p:nvSpPr>
        <p:spPr>
          <a:xfrm>
            <a:off x="1497137" y="1764306"/>
            <a:ext cx="1957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Random</a:t>
            </a:r>
          </a:p>
          <a:p>
            <a:pPr algn="ctr"/>
            <a:r>
              <a:rPr lang="en-US" altLang="ko-KR" sz="3000" dirty="0">
                <a:latin typeface="Bradley Hand ITC" panose="03070402050302030203" pitchFamily="66" charset="0"/>
                <a:ea typeface="Y 너만을 비춤체" panose="020B0600000101010101" pitchFamily="50" charset="-127"/>
              </a:rPr>
              <a:t>Forest</a:t>
            </a:r>
            <a:endParaRPr lang="ko-KR" altLang="en-US" sz="3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2D1B5F-BD43-2C8D-E7A9-A7498169B6B7}"/>
              </a:ext>
            </a:extLst>
          </p:cNvPr>
          <p:cNvGrpSpPr/>
          <p:nvPr/>
        </p:nvGrpSpPr>
        <p:grpSpPr>
          <a:xfrm>
            <a:off x="1585125" y="4249159"/>
            <a:ext cx="2706856" cy="1770430"/>
            <a:chOff x="1585125" y="4249159"/>
            <a:chExt cx="2706856" cy="1770430"/>
          </a:xfrm>
        </p:grpSpPr>
        <p:sp>
          <p:nvSpPr>
            <p:cNvPr id="5" name="말풍선: 모서리가 둥근 사각형 4">
              <a:extLst>
                <a:ext uri="{FF2B5EF4-FFF2-40B4-BE49-F238E27FC236}">
                  <a16:creationId xmlns:a16="http://schemas.microsoft.com/office/drawing/2014/main" id="{8C0D3236-4565-47FF-F941-5540B1FC1B93}"/>
                </a:ext>
              </a:extLst>
            </p:cNvPr>
            <p:cNvSpPr/>
            <p:nvPr/>
          </p:nvSpPr>
          <p:spPr>
            <a:xfrm>
              <a:off x="1585125" y="4249159"/>
              <a:ext cx="2706856" cy="1770430"/>
            </a:xfrm>
            <a:prstGeom prst="wedgeRoundRectCallout">
              <a:avLst>
                <a:gd name="adj1" fmla="val 64427"/>
                <a:gd name="adj2" fmla="val 6461"/>
                <a:gd name="adj3" fmla="val 16667"/>
              </a:avLst>
            </a:prstGeom>
            <a:gradFill flip="none" rotWithShape="1">
              <a:gsLst>
                <a:gs pos="0">
                  <a:srgbClr val="DA8244"/>
                </a:gs>
                <a:gs pos="42000">
                  <a:srgbClr val="BE2C6C"/>
                </a:gs>
                <a:gs pos="71000">
                  <a:srgbClr val="A51D91"/>
                </a:gs>
                <a:gs pos="100000">
                  <a:srgbClr val="7A23BB"/>
                </a:gs>
              </a:gsLst>
              <a:path path="circle">
                <a:fillToRect t="100000" r="100000"/>
              </a:path>
              <a:tileRect l="-100000" b="-10000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E16CFB-8DDE-7C9C-8908-FC623FA81606}"/>
                </a:ext>
              </a:extLst>
            </p:cNvPr>
            <p:cNvSpPr txBox="1"/>
            <p:nvPr/>
          </p:nvSpPr>
          <p:spPr>
            <a:xfrm>
              <a:off x="1749972" y="4318455"/>
              <a:ext cx="2333281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XGBoost</a:t>
              </a:r>
              <a:r>
                <a:rPr lang="ko-KR" altLang="en-US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가 가장 높은 </a:t>
              </a:r>
              <a:endParaRPr lang="en-US" altLang="ko-KR" sz="14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성능을 가지는 이유가 </a:t>
              </a:r>
              <a:r>
                <a:rPr lang="ko-KR" altLang="en-US" sz="1400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뭘까</a:t>
              </a:r>
              <a:r>
                <a:rPr lang="en-US" altLang="ko-KR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?</a:t>
              </a:r>
            </a:p>
            <a:p>
              <a:pPr algn="ctr">
                <a:defRPr/>
              </a:pPr>
              <a:r>
                <a:rPr lang="ko-KR" altLang="en-US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여러 개의 약한 의사결정나무</a:t>
              </a:r>
              <a:r>
                <a:rPr lang="en-US" altLang="ko-KR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(Decision Tree)</a:t>
              </a:r>
              <a:r>
                <a:rPr lang="ko-KR" altLang="en-US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를 </a:t>
              </a:r>
              <a:endParaRPr lang="en-US" altLang="ko-KR" sz="14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조합해서 사용하는 앙상블</a:t>
              </a:r>
              <a:r>
                <a:rPr lang="en-US" altLang="ko-KR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(Ensemble) </a:t>
              </a:r>
              <a:r>
                <a:rPr lang="ko-KR" altLang="en-US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기법 중 하나이기 때문이다</a:t>
              </a:r>
              <a:r>
                <a:rPr lang="en-US" altLang="ko-KR" sz="14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endPara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5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라벨링</a:t>
              </a:r>
              <a:r>
                <a:rPr lang="en-US" altLang="ko-KR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B58936-5BB6-2CAF-F374-0D1DB17FDC11}"/>
              </a:ext>
            </a:extLst>
          </p:cNvPr>
          <p:cNvSpPr txBox="1"/>
          <p:nvPr/>
        </p:nvSpPr>
        <p:spPr>
          <a:xfrm>
            <a:off x="1585124" y="341661"/>
            <a:ext cx="2627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Validation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성능 확인 코드 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9644D6-19E1-D0DF-B01C-ABD12795978D}"/>
              </a:ext>
            </a:extLst>
          </p:cNvPr>
          <p:cNvSpPr/>
          <p:nvPr/>
        </p:nvSpPr>
        <p:spPr>
          <a:xfrm rot="20462479" flipH="1">
            <a:off x="4113734" y="269059"/>
            <a:ext cx="319975" cy="194707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4" name="사각형: 둥근 모서리 11">
            <a:extLst>
              <a:ext uri="{FF2B5EF4-FFF2-40B4-BE49-F238E27FC236}">
                <a16:creationId xmlns:a16="http://schemas.microsoft.com/office/drawing/2014/main" id="{0C7487BD-DB10-7239-0DF8-FC0AB41C8F4E}"/>
              </a:ext>
            </a:extLst>
          </p:cNvPr>
          <p:cNvSpPr/>
          <p:nvPr/>
        </p:nvSpPr>
        <p:spPr>
          <a:xfrm>
            <a:off x="4099732" y="129911"/>
            <a:ext cx="765800" cy="260612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Page. 12</a:t>
            </a:r>
            <a:endParaRPr lang="ko-KR" altLang="en-US" sz="1050" b="1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0C5110-2D2C-CB25-1832-5E020965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07" y="1429521"/>
            <a:ext cx="29813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4BE6F4-4598-D968-AD21-09F61FF15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42" y="1421352"/>
            <a:ext cx="30861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D03201-48B7-8435-EF40-6612F97C9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48" y="1430292"/>
            <a:ext cx="3383736" cy="27226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312FFA-70A5-B12F-056D-7AA1BBF84272}"/>
              </a:ext>
            </a:extLst>
          </p:cNvPr>
          <p:cNvSpPr/>
          <p:nvPr/>
        </p:nvSpPr>
        <p:spPr>
          <a:xfrm>
            <a:off x="618748" y="1375664"/>
            <a:ext cx="3383736" cy="2772192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D06281-08B1-C939-088C-5034EF28CE1E}"/>
              </a:ext>
            </a:extLst>
          </p:cNvPr>
          <p:cNvSpPr/>
          <p:nvPr/>
        </p:nvSpPr>
        <p:spPr>
          <a:xfrm>
            <a:off x="8269700" y="1375664"/>
            <a:ext cx="3042632" cy="2717564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176166-42AA-CED3-A551-3FA8B802FBE0}"/>
              </a:ext>
            </a:extLst>
          </p:cNvPr>
          <p:cNvSpPr/>
          <p:nvPr/>
        </p:nvSpPr>
        <p:spPr>
          <a:xfrm>
            <a:off x="4594513" y="1375664"/>
            <a:ext cx="3084629" cy="3956653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최종 데이터 구성도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88D706-9E96-4416-9C8D-BF2C60E10F8A}"/>
              </a:ext>
            </a:extLst>
          </p:cNvPr>
          <p:cNvGrpSpPr/>
          <p:nvPr/>
        </p:nvGrpSpPr>
        <p:grpSpPr>
          <a:xfrm>
            <a:off x="3295789" y="130549"/>
            <a:ext cx="765800" cy="333855"/>
            <a:chOff x="7076880" y="645749"/>
            <a:chExt cx="765800" cy="333855"/>
          </a:xfrm>
          <a:solidFill>
            <a:srgbClr val="FF5050"/>
          </a:solidFill>
          <a:effectLst>
            <a:outerShdw dist="38100" dir="7800000" algn="tl" rotWithShape="0">
              <a:srgbClr val="FF5050">
                <a:alpha val="30000"/>
              </a:srgb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07B47C6-88AA-4EE7-B349-7CCCF14DF2A4}"/>
                </a:ext>
              </a:extLst>
            </p:cNvPr>
            <p:cNvSpPr/>
            <p:nvPr/>
          </p:nvSpPr>
          <p:spPr>
            <a:xfrm rot="20462479" flipH="1">
              <a:off x="7090882" y="784897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9" name="사각형: 둥근 모서리 11">
              <a:extLst>
                <a:ext uri="{FF2B5EF4-FFF2-40B4-BE49-F238E27FC236}">
                  <a16:creationId xmlns:a16="http://schemas.microsoft.com/office/drawing/2014/main" id="{4AFF44E9-9BDF-4AEB-925D-91DD70813CCD}"/>
                </a:ext>
              </a:extLst>
            </p:cNvPr>
            <p:cNvSpPr/>
            <p:nvPr/>
          </p:nvSpPr>
          <p:spPr>
            <a:xfrm>
              <a:off x="7076880" y="645749"/>
              <a:ext cx="765800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13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180C7E-572A-EAD1-2238-512E594FBDB3}"/>
              </a:ext>
            </a:extLst>
          </p:cNvPr>
          <p:cNvGrpSpPr/>
          <p:nvPr/>
        </p:nvGrpSpPr>
        <p:grpSpPr>
          <a:xfrm>
            <a:off x="2821392" y="1703159"/>
            <a:ext cx="1194558" cy="584775"/>
            <a:chOff x="2056408" y="1933381"/>
            <a:chExt cx="1194558" cy="584775"/>
          </a:xfrm>
        </p:grpSpPr>
        <p:sp>
          <p:nvSpPr>
            <p:cNvPr id="50" name="모서리가 둥근 직사각형 17">
              <a:extLst>
                <a:ext uri="{FF2B5EF4-FFF2-40B4-BE49-F238E27FC236}">
                  <a16:creationId xmlns:a16="http://schemas.microsoft.com/office/drawing/2014/main" id="{0C4C4A62-DAD2-5FBB-44B8-7D6E80FC0F87}"/>
                </a:ext>
              </a:extLst>
            </p:cNvPr>
            <p:cNvSpPr/>
            <p:nvPr/>
          </p:nvSpPr>
          <p:spPr>
            <a:xfrm>
              <a:off x="2283026" y="1967442"/>
              <a:ext cx="760211" cy="261408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B306C0-EE8B-74B4-54B7-7C2CC565CA8A}"/>
                </a:ext>
              </a:extLst>
            </p:cNvPr>
            <p:cNvSpPr/>
            <p:nvPr/>
          </p:nvSpPr>
          <p:spPr>
            <a:xfrm>
              <a:off x="2056408" y="1933381"/>
              <a:ext cx="11945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id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인스타 링크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4F2C0A-F5E9-6C3C-E486-FDA22EC6F230}"/>
              </a:ext>
            </a:extLst>
          </p:cNvPr>
          <p:cNvGrpSpPr/>
          <p:nvPr/>
        </p:nvGrpSpPr>
        <p:grpSpPr>
          <a:xfrm>
            <a:off x="1653319" y="3157891"/>
            <a:ext cx="2079415" cy="830997"/>
            <a:chOff x="1358727" y="3666699"/>
            <a:chExt cx="2079415" cy="830997"/>
          </a:xfrm>
        </p:grpSpPr>
        <p:sp>
          <p:nvSpPr>
            <p:cNvPr id="46" name="모서리가 둥근 직사각형 36">
              <a:extLst>
                <a:ext uri="{FF2B5EF4-FFF2-40B4-BE49-F238E27FC236}">
                  <a16:creationId xmlns:a16="http://schemas.microsoft.com/office/drawing/2014/main" id="{FD7D18CF-2FF3-7173-B90D-90E0E47B9B54}"/>
                </a:ext>
              </a:extLst>
            </p:cNvPr>
            <p:cNvSpPr/>
            <p:nvPr/>
          </p:nvSpPr>
          <p:spPr>
            <a:xfrm>
              <a:off x="2015891" y="3697754"/>
              <a:ext cx="760211" cy="261408"/>
            </a:xfrm>
            <a:prstGeom prst="roundRect">
              <a:avLst/>
            </a:prstGeom>
            <a:solidFill>
              <a:srgbClr val="931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79E05A-6E76-A418-D3C4-1037F97C38D2}"/>
                </a:ext>
              </a:extLst>
            </p:cNvPr>
            <p:cNvSpPr/>
            <p:nvPr/>
          </p:nvSpPr>
          <p:spPr>
            <a:xfrm>
              <a:off x="1358727" y="3666699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word’</a:t>
              </a:r>
            </a:p>
            <a:p>
              <a:pPr algn="ctr"/>
              <a:r>
                <a:rPr lang="ko-KR" altLang="en-US" sz="16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피드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내용과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첫번째 댓글 까지 내용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5701AF-7C6E-FC1E-0F0D-11B3F13716C3}"/>
              </a:ext>
            </a:extLst>
          </p:cNvPr>
          <p:cNvGrpSpPr/>
          <p:nvPr/>
        </p:nvGrpSpPr>
        <p:grpSpPr>
          <a:xfrm>
            <a:off x="1653319" y="4790162"/>
            <a:ext cx="2585963" cy="1424005"/>
            <a:chOff x="3168778" y="5664492"/>
            <a:chExt cx="1497561" cy="707718"/>
          </a:xfrm>
        </p:grpSpPr>
        <p:sp>
          <p:nvSpPr>
            <p:cNvPr id="45" name="모서리가 둥근 직사각형 37">
              <a:extLst>
                <a:ext uri="{FF2B5EF4-FFF2-40B4-BE49-F238E27FC236}">
                  <a16:creationId xmlns:a16="http://schemas.microsoft.com/office/drawing/2014/main" id="{33C39915-B3F4-CB49-2415-9AC8FC1072B9}"/>
                </a:ext>
              </a:extLst>
            </p:cNvPr>
            <p:cNvSpPr/>
            <p:nvPr/>
          </p:nvSpPr>
          <p:spPr>
            <a:xfrm>
              <a:off x="3499989" y="5664492"/>
              <a:ext cx="831821" cy="249202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0229F7-6891-C6B8-99F4-12384D316039}"/>
                </a:ext>
              </a:extLst>
            </p:cNvPr>
            <p:cNvSpPr/>
            <p:nvPr/>
          </p:nvSpPr>
          <p:spPr>
            <a:xfrm>
              <a:off x="3168778" y="5683880"/>
              <a:ext cx="1497561" cy="688330"/>
            </a:xfrm>
            <a:prstGeom prst="rect">
              <a:avLst/>
            </a:prstGeom>
          </p:spPr>
          <p:txBody>
            <a:bodyPr wrap="none" tIns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type ’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정확한 데이터 </a:t>
              </a:r>
              <a:r>
                <a:rPr lang="en-US" altLang="ko-KR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1</a:t>
              </a:r>
            </a:p>
            <a:p>
              <a:pPr algn="ctr"/>
              <a:r>
                <a:rPr lang="ko-KR" altLang="en-US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광고성 데이터 </a:t>
              </a:r>
              <a:r>
                <a:rPr lang="en-US" altLang="ko-KR" sz="2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0</a:t>
              </a:r>
              <a:endParaRPr lang="ko-KR" altLang="en-US" sz="25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66ED70-2A86-BF5F-5B02-64BF16B6ADCE}"/>
              </a:ext>
            </a:extLst>
          </p:cNvPr>
          <p:cNvGrpSpPr/>
          <p:nvPr/>
        </p:nvGrpSpPr>
        <p:grpSpPr>
          <a:xfrm>
            <a:off x="8664759" y="5077991"/>
            <a:ext cx="2079415" cy="830997"/>
            <a:chOff x="9800730" y="4873618"/>
            <a:chExt cx="2079415" cy="830997"/>
          </a:xfrm>
        </p:grpSpPr>
        <p:sp>
          <p:nvSpPr>
            <p:cNvPr id="32" name="모서리가 둥근 직사각형 39">
              <a:extLst>
                <a:ext uri="{FF2B5EF4-FFF2-40B4-BE49-F238E27FC236}">
                  <a16:creationId xmlns:a16="http://schemas.microsoft.com/office/drawing/2014/main" id="{A3A3E919-DF12-1440-1B5E-B93C0810A60F}"/>
                </a:ext>
              </a:extLst>
            </p:cNvPr>
            <p:cNvSpPr/>
            <p:nvPr/>
          </p:nvSpPr>
          <p:spPr>
            <a:xfrm>
              <a:off x="10460333" y="4914676"/>
              <a:ext cx="760211" cy="261408"/>
            </a:xfrm>
            <a:prstGeom prst="roundRect">
              <a:avLst/>
            </a:prstGeom>
            <a:solidFill>
              <a:srgbClr val="D5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1A4093F-910C-B383-D7D7-31D4BFFCEFD7}"/>
                </a:ext>
              </a:extLst>
            </p:cNvPr>
            <p:cNvSpPr/>
            <p:nvPr/>
          </p:nvSpPr>
          <p:spPr>
            <a:xfrm>
              <a:off x="9800730" y="4873618"/>
              <a:ext cx="20794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나라에서 지정한 </a:t>
              </a:r>
              <a:endPara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상권 구역 지도 데이터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A33CA4-C754-ED39-1480-B50F7F872059}"/>
              </a:ext>
            </a:extLst>
          </p:cNvPr>
          <p:cNvGrpSpPr/>
          <p:nvPr/>
        </p:nvGrpSpPr>
        <p:grpSpPr>
          <a:xfrm>
            <a:off x="8387358" y="2417283"/>
            <a:ext cx="2082621" cy="584775"/>
            <a:chOff x="8645150" y="2350882"/>
            <a:chExt cx="2082621" cy="584775"/>
          </a:xfrm>
        </p:grpSpPr>
        <p:sp>
          <p:nvSpPr>
            <p:cNvPr id="31" name="모서리가 둥근 직사각형 40">
              <a:extLst>
                <a:ext uri="{FF2B5EF4-FFF2-40B4-BE49-F238E27FC236}">
                  <a16:creationId xmlns:a16="http://schemas.microsoft.com/office/drawing/2014/main" id="{52767876-ED20-6454-E80D-6F909069A5D6}"/>
                </a:ext>
              </a:extLst>
            </p:cNvPr>
            <p:cNvSpPr/>
            <p:nvPr/>
          </p:nvSpPr>
          <p:spPr>
            <a:xfrm>
              <a:off x="9306353" y="2373152"/>
              <a:ext cx="760211" cy="261408"/>
            </a:xfrm>
            <a:prstGeom prst="roundRect">
              <a:avLst/>
            </a:prstGeom>
            <a:solidFill>
              <a:srgbClr val="DD9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7D2382F-5399-369F-EDEC-5EEB80EF612A}"/>
                </a:ext>
              </a:extLst>
            </p:cNvPr>
            <p:cNvSpPr/>
            <p:nvPr/>
          </p:nvSpPr>
          <p:spPr>
            <a:xfrm>
              <a:off x="8645150" y="2350882"/>
              <a:ext cx="20826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위치</a:t>
              </a:r>
              <a:r>
                <a:rPr lang="en-US" altLang="ko-KR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’</a:t>
              </a:r>
            </a:p>
            <a:p>
              <a:pPr algn="ctr"/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가게 위치 </a:t>
              </a:r>
              <a:r>
                <a:rPr lang="en-US" altLang="ko-KR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: </a:t>
              </a:r>
              <a:r>
                <a:rPr lang="ko-KR" altLang="en-US" sz="16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위도 경도 </a:t>
              </a:r>
            </a:p>
          </p:txBody>
        </p:sp>
      </p:grpSp>
      <p:cxnSp>
        <p:nvCxnSpPr>
          <p:cNvPr id="61" name="꺾인 연결선 30">
            <a:extLst>
              <a:ext uri="{FF2B5EF4-FFF2-40B4-BE49-F238E27FC236}">
                <a16:creationId xmlns:a16="http://schemas.microsoft.com/office/drawing/2014/main" id="{0A932387-C7E3-80B2-DB4A-87F30AFC4AA6}"/>
              </a:ext>
            </a:extLst>
          </p:cNvPr>
          <p:cNvCxnSpPr/>
          <p:nvPr/>
        </p:nvCxnSpPr>
        <p:spPr>
          <a:xfrm rot="10800000">
            <a:off x="3432806" y="2352979"/>
            <a:ext cx="1257567" cy="307224"/>
          </a:xfrm>
          <a:prstGeom prst="bentConnector3">
            <a:avLst>
              <a:gd name="adj1" fmla="val 99611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31">
            <a:extLst>
              <a:ext uri="{FF2B5EF4-FFF2-40B4-BE49-F238E27FC236}">
                <a16:creationId xmlns:a16="http://schemas.microsoft.com/office/drawing/2014/main" id="{4CE18C66-E152-0C7B-43E9-8DA02567C450}"/>
              </a:ext>
            </a:extLst>
          </p:cNvPr>
          <p:cNvCxnSpPr>
            <a:cxnSpLocks/>
          </p:cNvCxnSpPr>
          <p:nvPr/>
        </p:nvCxnSpPr>
        <p:spPr>
          <a:xfrm rot="10800000">
            <a:off x="3562587" y="3552732"/>
            <a:ext cx="1127786" cy="127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32">
            <a:extLst>
              <a:ext uri="{FF2B5EF4-FFF2-40B4-BE49-F238E27FC236}">
                <a16:creationId xmlns:a16="http://schemas.microsoft.com/office/drawing/2014/main" id="{FECEC1B6-79FF-FAA4-AEB6-DBBED505BC60}"/>
              </a:ext>
            </a:extLst>
          </p:cNvPr>
          <p:cNvCxnSpPr/>
          <p:nvPr/>
        </p:nvCxnSpPr>
        <p:spPr>
          <a:xfrm rot="5400000">
            <a:off x="3812646" y="4072523"/>
            <a:ext cx="956225" cy="79922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34">
            <a:extLst>
              <a:ext uri="{FF2B5EF4-FFF2-40B4-BE49-F238E27FC236}">
                <a16:creationId xmlns:a16="http://schemas.microsoft.com/office/drawing/2014/main" id="{AF4794AA-11CA-1537-B8FA-2495EC1C53BF}"/>
              </a:ext>
            </a:extLst>
          </p:cNvPr>
          <p:cNvCxnSpPr/>
          <p:nvPr/>
        </p:nvCxnSpPr>
        <p:spPr>
          <a:xfrm>
            <a:off x="7897592" y="4403710"/>
            <a:ext cx="1060343" cy="83706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35">
            <a:extLst>
              <a:ext uri="{FF2B5EF4-FFF2-40B4-BE49-F238E27FC236}">
                <a16:creationId xmlns:a16="http://schemas.microsoft.com/office/drawing/2014/main" id="{A4DAA517-FFAB-1EA3-5A73-C137F4300A17}"/>
              </a:ext>
            </a:extLst>
          </p:cNvPr>
          <p:cNvCxnSpPr/>
          <p:nvPr/>
        </p:nvCxnSpPr>
        <p:spPr>
          <a:xfrm flipV="1">
            <a:off x="7897592" y="3106176"/>
            <a:ext cx="1191943" cy="540835"/>
          </a:xfrm>
          <a:prstGeom prst="bentConnector3">
            <a:avLst>
              <a:gd name="adj1" fmla="val 99945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1F895BB-D1AD-8E74-34DC-12153AA5AE7C}"/>
              </a:ext>
            </a:extLst>
          </p:cNvPr>
          <p:cNvGrpSpPr/>
          <p:nvPr/>
        </p:nvGrpSpPr>
        <p:grpSpPr>
          <a:xfrm>
            <a:off x="4772450" y="911525"/>
            <a:ext cx="2960988" cy="4937570"/>
            <a:chOff x="946431" y="105835"/>
            <a:chExt cx="3358870" cy="659699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2A869EC-9CF8-9718-3F53-0C411131363B}"/>
                </a:ext>
              </a:extLst>
            </p:cNvPr>
            <p:cNvGrpSpPr/>
            <p:nvPr/>
          </p:nvGrpSpPr>
          <p:grpSpPr>
            <a:xfrm>
              <a:off x="946431" y="105835"/>
              <a:ext cx="3358870" cy="6596994"/>
              <a:chOff x="4404005" y="105834"/>
              <a:chExt cx="3383991" cy="6646333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727D0F4-0E22-34A2-C7F7-D2B5561A45AC}"/>
                  </a:ext>
                </a:extLst>
              </p:cNvPr>
              <p:cNvSpPr/>
              <p:nvPr/>
            </p:nvSpPr>
            <p:spPr>
              <a:xfrm>
                <a:off x="4624387" y="981075"/>
                <a:ext cx="2943226" cy="4972050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56F42B00-A58E-167F-AD09-47BE85084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6" t="968" r="6017" b="2096"/>
              <a:stretch/>
            </p:blipFill>
            <p:spPr>
              <a:xfrm>
                <a:off x="4404005" y="105834"/>
                <a:ext cx="3383991" cy="6646333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43E6C03-5532-0197-5EB1-3C7B0721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903" y="1576813"/>
              <a:ext cx="1323923" cy="504932"/>
            </a:xfrm>
            <a:prstGeom prst="rect">
              <a:avLst/>
            </a:prstGeom>
          </p:spPr>
        </p:pic>
        <p:sp>
          <p:nvSpPr>
            <p:cNvPr id="70" name="모서리가 둥근 직사각형 7">
              <a:extLst>
                <a:ext uri="{FF2B5EF4-FFF2-40B4-BE49-F238E27FC236}">
                  <a16:creationId xmlns:a16="http://schemas.microsoft.com/office/drawing/2014/main" id="{72E79CD1-F64C-B280-84E2-31720313842F}"/>
                </a:ext>
              </a:extLst>
            </p:cNvPr>
            <p:cNvSpPr/>
            <p:nvPr/>
          </p:nvSpPr>
          <p:spPr>
            <a:xfrm>
              <a:off x="1425171" y="2449448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1" name="모서리가 둥근 직사각형 8">
              <a:extLst>
                <a:ext uri="{FF2B5EF4-FFF2-40B4-BE49-F238E27FC236}">
                  <a16:creationId xmlns:a16="http://schemas.microsoft.com/office/drawing/2014/main" id="{F4CC329A-A40C-2CA9-1732-F1F5489AD4F6}"/>
                </a:ext>
              </a:extLst>
            </p:cNvPr>
            <p:cNvSpPr/>
            <p:nvPr/>
          </p:nvSpPr>
          <p:spPr>
            <a:xfrm>
              <a:off x="1425171" y="2846003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828397-E56B-5A53-4803-7FA6FA6A2A99}"/>
                </a:ext>
              </a:extLst>
            </p:cNvPr>
            <p:cNvSpPr/>
            <p:nvPr/>
          </p:nvSpPr>
          <p:spPr>
            <a:xfrm>
              <a:off x="1475593" y="2481323"/>
              <a:ext cx="371319" cy="349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ID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16D12AF-B3D9-4272-E29C-04AF7C63824F}"/>
                </a:ext>
              </a:extLst>
            </p:cNvPr>
            <p:cNvSpPr/>
            <p:nvPr/>
          </p:nvSpPr>
          <p:spPr>
            <a:xfrm>
              <a:off x="1475592" y="2877877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Password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4" name="모서리가 둥근 직사각형 11">
              <a:extLst>
                <a:ext uri="{FF2B5EF4-FFF2-40B4-BE49-F238E27FC236}">
                  <a16:creationId xmlns:a16="http://schemas.microsoft.com/office/drawing/2014/main" id="{D73E6EEA-3F4A-44FC-C575-FC22987CBD71}"/>
                </a:ext>
              </a:extLst>
            </p:cNvPr>
            <p:cNvSpPr/>
            <p:nvPr/>
          </p:nvSpPr>
          <p:spPr>
            <a:xfrm>
              <a:off x="1425170" y="3452994"/>
              <a:ext cx="2401390" cy="344031"/>
            </a:xfrm>
            <a:prstGeom prst="round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71D3EA2-6576-404F-FC00-77D1A31B0749}"/>
                </a:ext>
              </a:extLst>
            </p:cNvPr>
            <p:cNvSpPr/>
            <p:nvPr/>
          </p:nvSpPr>
          <p:spPr>
            <a:xfrm>
              <a:off x="1833281" y="3487536"/>
              <a:ext cx="1585170" cy="349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Login</a:t>
              </a:r>
              <a:endParaRPr lang="ko-KR" altLang="en-US" sz="11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80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6FD8135E-1E4A-9201-D9E8-CA86802F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9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18492"/>
            <a:ext cx="11841483" cy="6705872"/>
            <a:chOff x="248918" y="118492"/>
            <a:chExt cx="11841483" cy="67058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758614" y="118492"/>
              <a:ext cx="765800" cy="333855"/>
              <a:chOff x="6251107" y="6073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265109" y="7464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251107" y="6073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14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BF6567-D66C-D932-CB8A-70FAFF1D7E39}"/>
              </a:ext>
            </a:extLst>
          </p:cNvPr>
          <p:cNvSpPr txBox="1"/>
          <p:nvPr/>
        </p:nvSpPr>
        <p:spPr>
          <a:xfrm>
            <a:off x="1109222" y="1698735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RNN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(Recurrent Neural Network)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A52D9-0635-2492-BDD5-3CF446513607}"/>
              </a:ext>
            </a:extLst>
          </p:cNvPr>
          <p:cNvSpPr txBox="1"/>
          <p:nvPr/>
        </p:nvSpPr>
        <p:spPr>
          <a:xfrm>
            <a:off x="4478313" y="1645738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LSTM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(Long Short-Term Memory)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FA53F3-5A47-5631-4086-00AB17A74A4C}"/>
              </a:ext>
            </a:extLst>
          </p:cNvPr>
          <p:cNvSpPr txBox="1"/>
          <p:nvPr/>
        </p:nvSpPr>
        <p:spPr>
          <a:xfrm>
            <a:off x="7887427" y="1672053"/>
            <a:ext cx="2757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CNN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(Convolutional Neural Network)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F6DFC-951A-8A0C-28F1-427422A28164}"/>
              </a:ext>
            </a:extLst>
          </p:cNvPr>
          <p:cNvSpPr txBox="1"/>
          <p:nvPr/>
        </p:nvSpPr>
        <p:spPr>
          <a:xfrm>
            <a:off x="1141728" y="397955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0.8678  precision: 0.8768  recall: 0.9226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f1 score: 0.8970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C4AD88-5F4F-4445-EBA6-7E9213B49E6D}"/>
              </a:ext>
            </a:extLst>
          </p:cNvPr>
          <p:cNvSpPr txBox="1"/>
          <p:nvPr/>
        </p:nvSpPr>
        <p:spPr>
          <a:xfrm>
            <a:off x="4444146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0.8875  precision: 0.8872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recall: 0.9414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score: 0.9117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D6F97A-9BAE-4CEA-F75E-AFBD0D2132CA}"/>
              </a:ext>
            </a:extLst>
          </p:cNvPr>
          <p:cNvSpPr txBox="1"/>
          <p:nvPr/>
        </p:nvSpPr>
        <p:spPr>
          <a:xfrm>
            <a:off x="7919962" y="4025681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accuracy: 0.8894  precision: 0.8897  recall: 0.9424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f1 score: 0.9134</a:t>
            </a:r>
          </a:p>
        </p:txBody>
      </p:sp>
    </p:spTree>
    <p:extLst>
      <p:ext uri="{BB962C8B-B14F-4D97-AF65-F5344CB8AC3E}">
        <p14:creationId xmlns:p14="http://schemas.microsoft.com/office/powerpoint/2010/main" val="316710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2231"/>
            <a:ext cx="11841483" cy="6682133"/>
            <a:chOff x="248918" y="142231"/>
            <a:chExt cx="11841483" cy="6682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80792" y="142231"/>
              <a:ext cx="765800" cy="333855"/>
              <a:chOff x="6173285" y="63108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87287" y="77023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73285" y="63108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</a:t>
                </a: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71F106-BFBA-47D3-CF80-220D6E60C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9" y="1420503"/>
            <a:ext cx="3113824" cy="2347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E95A2-A0CD-F77F-F669-75F243472BD0}"/>
              </a:ext>
            </a:extLst>
          </p:cNvPr>
          <p:cNvSpPr/>
          <p:nvPr/>
        </p:nvSpPr>
        <p:spPr>
          <a:xfrm>
            <a:off x="1192190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877A71E-27F2-1EB7-D206-6C55A1744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4" y="1420503"/>
            <a:ext cx="3113824" cy="234771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01926A-7A63-DAB7-60E7-AAD69EC07332}"/>
              </a:ext>
            </a:extLst>
          </p:cNvPr>
          <p:cNvSpPr/>
          <p:nvPr/>
        </p:nvSpPr>
        <p:spPr>
          <a:xfrm>
            <a:off x="4528775" y="1530847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14DE12-F96C-5763-6F8D-E7A2B5AA1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5" y="1436449"/>
            <a:ext cx="3113824" cy="2347718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0DE6E-255D-82B2-D4FD-D0835381964D}"/>
              </a:ext>
            </a:extLst>
          </p:cNvPr>
          <p:cNvSpPr/>
          <p:nvPr/>
        </p:nvSpPr>
        <p:spPr>
          <a:xfrm>
            <a:off x="7942196" y="1546793"/>
            <a:ext cx="2656479" cy="1543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2FBC75-17A9-F6F3-54C7-22AA0D809CFD}"/>
              </a:ext>
            </a:extLst>
          </p:cNvPr>
          <p:cNvSpPr txBox="1"/>
          <p:nvPr/>
        </p:nvSpPr>
        <p:spPr>
          <a:xfrm>
            <a:off x="1141728" y="167205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SVM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(Support Vector Machine)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22A31B-1B13-E15C-C606-9F6FDC10F97A}"/>
              </a:ext>
            </a:extLst>
          </p:cNvPr>
          <p:cNvSpPr txBox="1"/>
          <p:nvPr/>
        </p:nvSpPr>
        <p:spPr>
          <a:xfrm>
            <a:off x="4522643" y="1420503"/>
            <a:ext cx="275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 너만을 비춤체" panose="020B0600000101010101" pitchFamily="50" charset="-127"/>
              <a:ea typeface="Y 너만을 비춤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Naive Bayes Classifier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Y 너만을 비춤체" panose="020B060000010101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FCCF28-9A10-5464-C6CD-E964D8D8688C}"/>
              </a:ext>
            </a:extLst>
          </p:cNvPr>
          <p:cNvSpPr txBox="1"/>
          <p:nvPr/>
        </p:nvSpPr>
        <p:spPr>
          <a:xfrm>
            <a:off x="7891734" y="1805466"/>
            <a:ext cx="275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Y 너만을 비춤체" panose="020B0600000101010101" pitchFamily="50" charset="-127"/>
                <a:cs typeface="+mn-cs"/>
              </a:rPr>
              <a:t>Logistic 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943A6D-6AF4-5661-A9FD-AEFF73AD58DC}"/>
              </a:ext>
            </a:extLst>
          </p:cNvPr>
          <p:cNvSpPr txBox="1"/>
          <p:nvPr/>
        </p:nvSpPr>
        <p:spPr>
          <a:xfrm>
            <a:off x="119219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0.8905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0.8942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recall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0.9395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f1 score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Calibri" panose="020F0502020204030204" pitchFamily="34" charset="0"/>
              </a:rPr>
              <a:t>: 0.9163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B6FE7-8727-F47E-5867-A3B525A1F674}"/>
              </a:ext>
            </a:extLst>
          </p:cNvPr>
          <p:cNvSpPr txBox="1"/>
          <p:nvPr/>
        </p:nvSpPr>
        <p:spPr>
          <a:xfrm>
            <a:off x="4478313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0.8568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0.8452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recall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0.9494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f1 score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0.8943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C98E70-CD21-D836-0225-1A11B35449D1}"/>
              </a:ext>
            </a:extLst>
          </p:cNvPr>
          <p:cNvSpPr txBox="1"/>
          <p:nvPr/>
        </p:nvSpPr>
        <p:spPr>
          <a:xfrm>
            <a:off x="7855560" y="4077470"/>
            <a:ext cx="2757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accuracy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0.8848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precision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0.8915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recall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0.9320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f1 score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3BBD8"/>
                </a:highlight>
                <a:uLnTx/>
                <a:uFillTx/>
                <a:latin typeface="Bahnschrift SemiLight" panose="020B0502040204020203" pitchFamily="34" charset="0"/>
                <a:ea typeface="Y 너만을 비춤체" panose="020B0600000101010101" pitchFamily="50" charset="-127"/>
                <a:cs typeface="+mn-cs"/>
              </a:rPr>
              <a:t>: 0.9113</a:t>
            </a:r>
          </a:p>
        </p:txBody>
      </p:sp>
    </p:spTree>
    <p:extLst>
      <p:ext uri="{BB962C8B-B14F-4D97-AF65-F5344CB8AC3E}">
        <p14:creationId xmlns:p14="http://schemas.microsoft.com/office/powerpoint/2010/main" val="156800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786846" cy="6680291"/>
            <a:chOff x="248918" y="144073"/>
            <a:chExt cx="11786846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목차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1619092" y="178256"/>
              <a:ext cx="765800" cy="333855"/>
              <a:chOff x="6111585" y="66711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125587" y="80625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111585" y="66711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01</a:t>
                </a:r>
                <a:endParaRPr lang="ko-KR" altLang="en-US" sz="105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C40755A1-607B-0EA3-5949-4D0DB428DFCE}"/>
              </a:ext>
            </a:extLst>
          </p:cNvPr>
          <p:cNvSpPr/>
          <p:nvPr/>
        </p:nvSpPr>
        <p:spPr>
          <a:xfrm>
            <a:off x="762491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9036E6B-1015-80D0-D487-51E185C89224}"/>
              </a:ext>
            </a:extLst>
          </p:cNvPr>
          <p:cNvSpPr/>
          <p:nvPr/>
        </p:nvSpPr>
        <p:spPr>
          <a:xfrm>
            <a:off x="888965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개요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865C958-7183-1472-EC45-D6BF2CE037B6}"/>
              </a:ext>
            </a:extLst>
          </p:cNvPr>
          <p:cNvSpPr/>
          <p:nvPr/>
        </p:nvSpPr>
        <p:spPr>
          <a:xfrm>
            <a:off x="3526409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41A9E6-8B69-D237-86E5-AB773ECAB803}"/>
              </a:ext>
            </a:extLst>
          </p:cNvPr>
          <p:cNvSpPr/>
          <p:nvPr/>
        </p:nvSpPr>
        <p:spPr>
          <a:xfrm>
            <a:off x="3652883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계획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수립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36EF674-0BE7-91AA-4CD9-1280E9B0E51D}"/>
              </a:ext>
            </a:extLst>
          </p:cNvPr>
          <p:cNvSpPr/>
          <p:nvPr/>
        </p:nvSpPr>
        <p:spPr>
          <a:xfrm>
            <a:off x="6253871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5CDBA7D-BCAE-2593-CDFC-0BE79B12ED44}"/>
              </a:ext>
            </a:extLst>
          </p:cNvPr>
          <p:cNvSpPr/>
          <p:nvPr/>
        </p:nvSpPr>
        <p:spPr>
          <a:xfrm>
            <a:off x="6360152" y="1310341"/>
            <a:ext cx="2279741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6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64C663-6B4D-FD58-CB04-6638410183CF}"/>
              </a:ext>
            </a:extLst>
          </p:cNvPr>
          <p:cNvSpPr txBox="1"/>
          <p:nvPr/>
        </p:nvSpPr>
        <p:spPr>
          <a:xfrm>
            <a:off x="888965" y="4009226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배경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목표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16877B-02CF-FB67-70E5-60421F6461C0}"/>
              </a:ext>
            </a:extLst>
          </p:cNvPr>
          <p:cNvSpPr txBox="1"/>
          <p:nvPr/>
        </p:nvSpPr>
        <p:spPr>
          <a:xfrm>
            <a:off x="3329757" y="4046916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환경 및 사용기술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절차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742728-A8CC-0537-90FD-469D26F10E58}"/>
              </a:ext>
            </a:extLst>
          </p:cNvPr>
          <p:cNvSpPr txBox="1"/>
          <p:nvPr/>
        </p:nvSpPr>
        <p:spPr>
          <a:xfrm>
            <a:off x="6555023" y="4009226"/>
            <a:ext cx="25763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수집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최종 데이터 구성도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결론 및 시사점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D6CB990-4CEF-2EA9-5CE3-C6FFAA6BA5A1}"/>
              </a:ext>
            </a:extLst>
          </p:cNvPr>
          <p:cNvSpPr/>
          <p:nvPr/>
        </p:nvSpPr>
        <p:spPr>
          <a:xfrm>
            <a:off x="8972492" y="1162459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E8AEC12-A08B-1CA3-A489-B9BDAFFEDF39}"/>
              </a:ext>
            </a:extLst>
          </p:cNvPr>
          <p:cNvSpPr/>
          <p:nvPr/>
        </p:nvSpPr>
        <p:spPr>
          <a:xfrm>
            <a:off x="9098966" y="1288934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마무리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968641-D36C-EA93-66BE-E118F6FDF4DE}"/>
              </a:ext>
            </a:extLst>
          </p:cNvPr>
          <p:cNvSpPr txBox="1"/>
          <p:nvPr/>
        </p:nvSpPr>
        <p:spPr>
          <a:xfrm>
            <a:off x="9150185" y="4003128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한계점 및 개선방향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 &amp; A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7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70AC5E02-6F1E-0B29-10CD-6C1824C2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ECCBDDE-1C52-61B8-5FA5-44F498912F0E}"/>
              </a:ext>
            </a:extLst>
          </p:cNvPr>
          <p:cNvSpPr txBox="1"/>
          <p:nvPr/>
        </p:nvSpPr>
        <p:spPr>
          <a:xfrm>
            <a:off x="6556494" y="1960658"/>
            <a:ext cx="188705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5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분석</a:t>
            </a:r>
            <a:endParaRPr lang="en-US" altLang="ko-KR" sz="275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750" b="1" dirty="0">
                <a:solidFill>
                  <a:schemeClr val="bg1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및 결과</a:t>
            </a:r>
            <a:endParaRPr lang="en-US" altLang="ko-KR" sz="2750" b="1" dirty="0">
              <a:solidFill>
                <a:schemeClr val="bg1">
                  <a:lumMod val="50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23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2370"/>
            <a:ext cx="11841483" cy="6691994"/>
            <a:chOff x="248918" y="132370"/>
            <a:chExt cx="11841483" cy="669199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 코드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389709" y="132370"/>
              <a:ext cx="765800" cy="333855"/>
              <a:chOff x="6882202" y="621224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896204" y="760372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882202" y="621224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</a:t>
                </a: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2D94D0-60F1-13D1-187A-E59CC5E75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038"/>
          <a:stretch/>
        </p:blipFill>
        <p:spPr>
          <a:xfrm>
            <a:off x="865994" y="3730946"/>
            <a:ext cx="4752238" cy="18856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EA93EB-55EC-EB61-3307-8A8676280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7" t="85876" r="157" b="300"/>
          <a:stretch/>
        </p:blipFill>
        <p:spPr>
          <a:xfrm>
            <a:off x="850202" y="5593710"/>
            <a:ext cx="4752238" cy="6866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BB57881-61AF-8384-A39E-232522B7F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74"/>
          <a:stretch/>
        </p:blipFill>
        <p:spPr>
          <a:xfrm>
            <a:off x="850203" y="2726899"/>
            <a:ext cx="4752238" cy="69145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D80269-D90D-679F-C99C-360D518C0B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816"/>
          <a:stretch/>
        </p:blipFill>
        <p:spPr>
          <a:xfrm>
            <a:off x="850203" y="1050299"/>
            <a:ext cx="4752239" cy="167203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D24E0BE-6693-6321-B599-9C1C0F2203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6347776" y="1679588"/>
            <a:ext cx="4872768" cy="260250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C706ECD-BAEE-1619-549B-70FE984381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2" t="86442" r="42"/>
          <a:stretch/>
        </p:blipFill>
        <p:spPr>
          <a:xfrm>
            <a:off x="6347776" y="4274643"/>
            <a:ext cx="4872768" cy="705677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A64495-48AF-309E-F772-E8FBF13AAB0A}"/>
              </a:ext>
            </a:extLst>
          </p:cNvPr>
          <p:cNvSpPr/>
          <p:nvPr/>
        </p:nvSpPr>
        <p:spPr>
          <a:xfrm>
            <a:off x="850201" y="983590"/>
            <a:ext cx="4768031" cy="2467197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BD0A48-7C24-45EF-7C6F-E9739CE45249}"/>
              </a:ext>
            </a:extLst>
          </p:cNvPr>
          <p:cNvSpPr/>
          <p:nvPr/>
        </p:nvSpPr>
        <p:spPr>
          <a:xfrm>
            <a:off x="6314104" y="1622960"/>
            <a:ext cx="4906440" cy="3357360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AB9323-7224-DF76-9BDF-A45F66077482}"/>
              </a:ext>
            </a:extLst>
          </p:cNvPr>
          <p:cNvSpPr/>
          <p:nvPr/>
        </p:nvSpPr>
        <p:spPr>
          <a:xfrm>
            <a:off x="847469" y="3656414"/>
            <a:ext cx="4786554" cy="2623938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222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 코드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  <a:cs typeface="+mn-cs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317789" y="151966"/>
              <a:ext cx="765800" cy="333855"/>
              <a:chOff x="6810282" y="64082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824284" y="77996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810282" y="64082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Page. 1</a:t>
                </a: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+mn-cs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A64495-48AF-309E-F772-E8FBF13AAB0A}"/>
              </a:ext>
            </a:extLst>
          </p:cNvPr>
          <p:cNvSpPr/>
          <p:nvPr/>
        </p:nvSpPr>
        <p:spPr>
          <a:xfrm>
            <a:off x="644724" y="1039001"/>
            <a:ext cx="3629331" cy="2327431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BD0A48-7C24-45EF-7C6F-E9739CE45249}"/>
              </a:ext>
            </a:extLst>
          </p:cNvPr>
          <p:cNvSpPr/>
          <p:nvPr/>
        </p:nvSpPr>
        <p:spPr>
          <a:xfrm>
            <a:off x="4685297" y="1039001"/>
            <a:ext cx="3462109" cy="2389999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AB9323-7224-DF76-9BDF-A45F66077482}"/>
              </a:ext>
            </a:extLst>
          </p:cNvPr>
          <p:cNvSpPr/>
          <p:nvPr/>
        </p:nvSpPr>
        <p:spPr>
          <a:xfrm>
            <a:off x="8507002" y="1027371"/>
            <a:ext cx="3177538" cy="2828206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E006F4-5003-D68E-349B-D64EEACC7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37" y="1096987"/>
            <a:ext cx="3497458" cy="222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63E44A-343F-DC90-1C3F-20B1665FE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18" y="1060480"/>
            <a:ext cx="3053106" cy="2761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83145E-6505-4769-EB4A-131A8C4CC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050" y="1103131"/>
            <a:ext cx="3294673" cy="22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41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4345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E06035-AE0F-189E-CAE4-10FB2FADFDF5}"/>
              </a:ext>
            </a:extLst>
          </p:cNvPr>
          <p:cNvSpPr/>
          <p:nvPr/>
        </p:nvSpPr>
        <p:spPr>
          <a:xfrm>
            <a:off x="685041" y="1020562"/>
            <a:ext cx="2482938" cy="1604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2EC0BAB-283F-27B6-D521-3CC5E2EE12B1}"/>
              </a:ext>
            </a:extLst>
          </p:cNvPr>
          <p:cNvGrpSpPr/>
          <p:nvPr/>
        </p:nvGrpSpPr>
        <p:grpSpPr>
          <a:xfrm>
            <a:off x="472723" y="1006111"/>
            <a:ext cx="2856017" cy="2331546"/>
            <a:chOff x="-260928" y="1576280"/>
            <a:chExt cx="4681617" cy="2347718"/>
          </a:xfrm>
        </p:grpSpPr>
        <p:pic>
          <p:nvPicPr>
            <p:cNvPr id="5" name="그림 4" descr="텍스트, 모니터, 전자기기, 실내이(가) 표시된 사진&#10;&#10;자동 생성된 설명">
              <a:extLst>
                <a:ext uri="{FF2B5EF4-FFF2-40B4-BE49-F238E27FC236}">
                  <a16:creationId xmlns:a16="http://schemas.microsoft.com/office/drawing/2014/main" id="{13F4A63A-BDBE-FD3B-5EB6-0E122C61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0928" y="1576280"/>
              <a:ext cx="4681617" cy="234771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BD5808-8480-2A8E-C1DB-3B6E3B5590B4}"/>
                </a:ext>
              </a:extLst>
            </p:cNvPr>
            <p:cNvSpPr txBox="1"/>
            <p:nvPr/>
          </p:nvSpPr>
          <p:spPr>
            <a:xfrm>
              <a:off x="202912" y="1698932"/>
              <a:ext cx="3759937" cy="18904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200" dirty="0">
                  <a:latin typeface="Bradley Hand ITC"/>
                  <a:ea typeface="Y 너만을 비춤체"/>
                </a:rPr>
                <a:t>SVM</a:t>
              </a:r>
            </a:p>
            <a:p>
              <a:pPr algn="ctr"/>
              <a:r>
                <a:rPr lang="en-US" altLang="ko-KR" sz="2200" dirty="0">
                  <a:latin typeface="Bradley Hand ITC"/>
                  <a:ea typeface="Y 너만을 비춤체"/>
                </a:rPr>
                <a:t>(Support Vector Machine) + </a:t>
              </a:r>
              <a:r>
                <a:rPr lang="en-US" altLang="ko-KR" sz="2400" dirty="0" err="1">
                  <a:latin typeface="Bradley Hand ITC"/>
                  <a:ea typeface="Y 너만을 비춤체"/>
                </a:rPr>
                <a:t>CountVectorizer</a:t>
              </a:r>
              <a:endParaRPr lang="en-US" altLang="ko-KR" sz="2400" dirty="0">
                <a:latin typeface="맑은 고딕"/>
                <a:ea typeface="맑은 고딕"/>
              </a:endParaRPr>
            </a:p>
            <a:p>
              <a:pPr algn="ctr"/>
              <a:endParaRPr lang="en-US" altLang="ko-KR" sz="2600" dirty="0">
                <a:latin typeface="Bradley Hand ITC" panose="03070402050302030203" pitchFamily="66" charset="0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DDF4C0-BF03-51E1-9A55-B5880B5F7D36}"/>
              </a:ext>
            </a:extLst>
          </p:cNvPr>
          <p:cNvSpPr/>
          <p:nvPr/>
        </p:nvSpPr>
        <p:spPr>
          <a:xfrm>
            <a:off x="591189" y="3814808"/>
            <a:ext cx="2521474" cy="157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F63FB-270E-28B2-7964-A792BADB11F3}"/>
              </a:ext>
            </a:extLst>
          </p:cNvPr>
          <p:cNvSpPr txBox="1"/>
          <p:nvPr/>
        </p:nvSpPr>
        <p:spPr>
          <a:xfrm>
            <a:off x="473225" y="3176699"/>
            <a:ext cx="27574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f1 score</a:t>
            </a:r>
            <a:r>
              <a:rPr lang="ko-KR" altLang="en-US" sz="2200" dirty="0">
                <a:effectLst/>
                <a:latin typeface="Bahnschrift SemiLight"/>
                <a:ea typeface="Y 너만을 비춤체"/>
                <a:cs typeface="Calibri"/>
              </a:rPr>
              <a:t> </a:t>
            </a:r>
            <a:r>
              <a:rPr lang="en-US" altLang="ko-KR" sz="2200" dirty="0">
                <a:effectLst/>
                <a:latin typeface="Bahnschrift SemiLight"/>
                <a:ea typeface="Y 너만을 비춤체"/>
                <a:cs typeface="Calibri"/>
              </a:rPr>
              <a:t>: 0.9163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875D-9777-0411-809D-A333A7B31D8C}"/>
              </a:ext>
            </a:extLst>
          </p:cNvPr>
          <p:cNvSpPr txBox="1"/>
          <p:nvPr/>
        </p:nvSpPr>
        <p:spPr>
          <a:xfrm>
            <a:off x="545423" y="5988657"/>
            <a:ext cx="27574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f1 score</a:t>
            </a:r>
            <a:r>
              <a:rPr lang="ko-KR" altLang="en-US" sz="2200" dirty="0">
                <a:effectLst/>
                <a:latin typeface="Bahnschrift SemiLight"/>
                <a:ea typeface="Y 너만을 비춤체"/>
                <a:cs typeface="Calibri"/>
              </a:rPr>
              <a:t> </a:t>
            </a:r>
            <a:r>
              <a:rPr lang="en-US" altLang="ko-KR" sz="2200" dirty="0">
                <a:effectLst/>
                <a:latin typeface="Bahnschrift SemiLight"/>
                <a:ea typeface="Y 너만을 비춤체"/>
                <a:cs typeface="Calibri"/>
              </a:rPr>
              <a:t>: </a:t>
            </a:r>
            <a:r>
              <a:rPr lang="en-US" altLang="ko-KR" sz="2200" dirty="0">
                <a:latin typeface="Bahnschrift SemiLight"/>
                <a:ea typeface="Y 너만을 비춤체"/>
                <a:cs typeface="Calibri"/>
              </a:rPr>
              <a:t>0.9134</a:t>
            </a:r>
            <a:endParaRPr lang="en-US" altLang="ko-KR" sz="2200" dirty="0">
              <a:latin typeface="Bahnschrift SemiLight" panose="020B0502040204020203" pitchFamily="34" charset="0"/>
              <a:ea typeface="Y 너만을 비춤체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DFCC3E0-20EA-1D11-BDF3-879DCAA62937}"/>
              </a:ext>
            </a:extLst>
          </p:cNvPr>
          <p:cNvGrpSpPr/>
          <p:nvPr/>
        </p:nvGrpSpPr>
        <p:grpSpPr>
          <a:xfrm>
            <a:off x="3506673" y="961731"/>
            <a:ext cx="8183868" cy="3131474"/>
            <a:chOff x="3629489" y="870967"/>
            <a:chExt cx="7871540" cy="29319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3658E6-052A-B51B-07D9-76234DF9B70F}"/>
                </a:ext>
              </a:extLst>
            </p:cNvPr>
            <p:cNvSpPr/>
            <p:nvPr/>
          </p:nvSpPr>
          <p:spPr>
            <a:xfrm>
              <a:off x="3629489" y="870967"/>
              <a:ext cx="7871540" cy="293199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D142A5-DDB8-748B-062E-50A461BC8610}"/>
                </a:ext>
              </a:extLst>
            </p:cNvPr>
            <p:cNvSpPr/>
            <p:nvPr/>
          </p:nvSpPr>
          <p:spPr>
            <a:xfrm>
              <a:off x="3772005" y="991780"/>
              <a:ext cx="7606287" cy="2693430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D559B9-F106-4AA5-79F4-069E723D2857}"/>
              </a:ext>
            </a:extLst>
          </p:cNvPr>
          <p:cNvGrpSpPr/>
          <p:nvPr/>
        </p:nvGrpSpPr>
        <p:grpSpPr>
          <a:xfrm>
            <a:off x="2666535" y="120335"/>
            <a:ext cx="765800" cy="333855"/>
            <a:chOff x="6221924" y="610137"/>
            <a:chExt cx="765800" cy="333855"/>
          </a:xfrm>
          <a:solidFill>
            <a:srgbClr val="FF5050"/>
          </a:solidFill>
          <a:effectLst>
            <a:outerShdw dist="38100" dir="7800000" algn="tl" rotWithShape="0">
              <a:srgbClr val="FF5050">
                <a:alpha val="30000"/>
              </a:srgbClr>
            </a:outerShdw>
          </a:effectLst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155D22D-D717-4358-32B0-7418448F3E18}"/>
                </a:ext>
              </a:extLst>
            </p:cNvPr>
            <p:cNvSpPr/>
            <p:nvPr/>
          </p:nvSpPr>
          <p:spPr>
            <a:xfrm rot="20462479" flipH="1">
              <a:off x="6235926" y="74928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4" name="사각형: 둥근 모서리 11">
              <a:extLst>
                <a:ext uri="{FF2B5EF4-FFF2-40B4-BE49-F238E27FC236}">
                  <a16:creationId xmlns:a16="http://schemas.microsoft.com/office/drawing/2014/main" id="{1678EA5A-5684-957C-A75F-97D9F9909037}"/>
                </a:ext>
              </a:extLst>
            </p:cNvPr>
            <p:cNvSpPr/>
            <p:nvPr/>
          </p:nvSpPr>
          <p:spPr>
            <a:xfrm>
              <a:off x="6221924" y="610137"/>
              <a:ext cx="765800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18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07D4E1-6EEB-7B0F-2BF8-A7913BBB8EA5}"/>
              </a:ext>
            </a:extLst>
          </p:cNvPr>
          <p:cNvSpPr txBox="1"/>
          <p:nvPr/>
        </p:nvSpPr>
        <p:spPr>
          <a:xfrm>
            <a:off x="7199086" y="1582057"/>
            <a:ext cx="3614057" cy="106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BE44DF-C681-D5E2-330F-FA9A669A9901}"/>
              </a:ext>
            </a:extLst>
          </p:cNvPr>
          <p:cNvSpPr txBox="1"/>
          <p:nvPr/>
        </p:nvSpPr>
        <p:spPr>
          <a:xfrm>
            <a:off x="7010167" y="1207462"/>
            <a:ext cx="399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7E7B87-ED18-CEEC-F2CC-030D0EA83AF2}"/>
              </a:ext>
            </a:extLst>
          </p:cNvPr>
          <p:cNvSpPr txBox="1"/>
          <p:nvPr/>
        </p:nvSpPr>
        <p:spPr>
          <a:xfrm>
            <a:off x="3809813" y="1107223"/>
            <a:ext cx="7888624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Naïve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Bayes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Classifier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각 토큰의 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확</a:t>
            </a:r>
            <a:r>
              <a:rPr lang="ko-KR" altLang="en-US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률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값을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곱해서 라벨을 결정하는 알고리즘으로 토큰이 많아지면 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으로 판단할 확률이 </a:t>
            </a:r>
            <a:endParaRPr lang="en-US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높아진다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 </a:t>
            </a:r>
          </a:p>
          <a:p>
            <a:endParaRPr lang="en-US" altLang="ko-KR" sz="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Logistic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Regression</a:t>
            </a: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평면에 선형으로 데이터를 시상한다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endParaRPr lang="en-US" altLang="ko-KR" sz="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SVM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은 고차원의 공간에 데이터를 시상할 수 있다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endParaRPr lang="en-US" altLang="ko-KR" sz="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RNN &amp; LSTM </a:t>
            </a:r>
          </a:p>
          <a:p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시계열 데이터에 적합한 알고리즘을 가지고 있어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시계열 데이터가 아닌 태그 데이터에 적합하지 않다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endParaRPr lang="en-US" altLang="ko-KR" sz="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CNN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은</a:t>
            </a:r>
            <a:r>
              <a:rPr lang="ko-KR" altLang="en-US" sz="1400" b="1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이미지 처리에 탁월한 성능을 보이는 신경망이지만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,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 텍스트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처리도 가능하다.  </a:t>
            </a:r>
            <a:r>
              <a:rPr lang="ko-KR" altLang="ko-KR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CNN의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첫 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  <a:cs typeface="+mn-lt"/>
            </a:endParaRPr>
          </a:p>
          <a:p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단계는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 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'</a:t>
            </a:r>
            <a:r>
              <a:rPr lang="ko-KR" altLang="ko-KR" sz="1400" dirty="0" err="1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특징'에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대해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학습하고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, 두 번째 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단계는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 학습한 특징을 기반으로</a:t>
            </a:r>
            <a:r>
              <a:rPr lang="ko-KR" altLang="en-US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 </a:t>
            </a:r>
            <a:r>
              <a:rPr lang="ko-KR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  <a:cs typeface="+mn-lt"/>
              </a:rPr>
              <a:t>'분류' 한다. 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  <a:cs typeface="+mn-lt"/>
            </a:endParaRPr>
          </a:p>
          <a:p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300398D-E80A-056F-9063-7491974E1388}"/>
              </a:ext>
            </a:extLst>
          </p:cNvPr>
          <p:cNvSpPr/>
          <p:nvPr/>
        </p:nvSpPr>
        <p:spPr>
          <a:xfrm>
            <a:off x="3500610" y="4207994"/>
            <a:ext cx="2699432" cy="208369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ko-KR" sz="15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F6A500-8B3D-AA97-8BE6-1C6FE2A67B11}"/>
              </a:ext>
            </a:extLst>
          </p:cNvPr>
          <p:cNvSpPr/>
          <p:nvPr/>
        </p:nvSpPr>
        <p:spPr>
          <a:xfrm>
            <a:off x="3621707" y="4341383"/>
            <a:ext cx="2456755" cy="1811575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C2736E2-F8C2-93BB-5869-0F1FBB2D1B77}"/>
              </a:ext>
            </a:extLst>
          </p:cNvPr>
          <p:cNvGrpSpPr/>
          <p:nvPr/>
        </p:nvGrpSpPr>
        <p:grpSpPr>
          <a:xfrm>
            <a:off x="6299670" y="4207994"/>
            <a:ext cx="5412170" cy="2072357"/>
            <a:chOff x="3466817" y="1143211"/>
            <a:chExt cx="8023675" cy="269409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FE9E45-9EEE-0B71-8FDD-27423B9D6532}"/>
                </a:ext>
              </a:extLst>
            </p:cNvPr>
            <p:cNvSpPr/>
            <p:nvPr/>
          </p:nvSpPr>
          <p:spPr>
            <a:xfrm>
              <a:off x="3466817" y="1143211"/>
              <a:ext cx="8023675" cy="2694092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2DA1877-A6B9-4335-4E11-E3027AB62DDE}"/>
                </a:ext>
              </a:extLst>
            </p:cNvPr>
            <p:cNvSpPr/>
            <p:nvPr/>
          </p:nvSpPr>
          <p:spPr>
            <a:xfrm>
              <a:off x="3674431" y="1338100"/>
              <a:ext cx="7630692" cy="2335004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55" name="그림 54" descr="텍스트, 모니터, 전자기기, 실내이(가) 표시된 사진&#10;&#10;자동 생성된 설명">
            <a:extLst>
              <a:ext uri="{FF2B5EF4-FFF2-40B4-BE49-F238E27FC236}">
                <a16:creationId xmlns:a16="http://schemas.microsoft.com/office/drawing/2014/main" id="{33D5B79F-DC7B-DA3B-E1BA-40AB3B85CB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2" y="3728108"/>
            <a:ext cx="2856017" cy="233154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DB7B164-3D06-C24A-D664-633468731CED}"/>
              </a:ext>
            </a:extLst>
          </p:cNvPr>
          <p:cNvSpPr txBox="1"/>
          <p:nvPr/>
        </p:nvSpPr>
        <p:spPr>
          <a:xfrm>
            <a:off x="6521259" y="4456269"/>
            <a:ext cx="1459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CNN </a:t>
            </a:r>
            <a:r>
              <a:rPr lang="ko-KR" altLang="en-US" sz="1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추가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916C9-8870-D649-D33C-F3A23190E565}"/>
              </a:ext>
            </a:extLst>
          </p:cNvPr>
          <p:cNvSpPr txBox="1"/>
          <p:nvPr/>
        </p:nvSpPr>
        <p:spPr>
          <a:xfrm>
            <a:off x="537155" y="3850229"/>
            <a:ext cx="2703474" cy="14927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300" dirty="0">
                <a:latin typeface="Bradley Hand ITC"/>
                <a:ea typeface="Y 너만을 비춤체"/>
              </a:rPr>
              <a:t>CNN</a:t>
            </a:r>
            <a:endParaRPr lang="en-US" sz="2300" dirty="0">
              <a:ea typeface="Y 너만을 비춤체"/>
              <a:cs typeface="+mn-lt"/>
            </a:endParaRPr>
          </a:p>
          <a:p>
            <a:pPr algn="ctr"/>
            <a:r>
              <a:rPr lang="en-US" sz="2200" dirty="0">
                <a:latin typeface="Bradley Hand ITC"/>
                <a:ea typeface="Y 너만을 비춤체"/>
              </a:rPr>
              <a:t>(Convolutional </a:t>
            </a:r>
          </a:p>
          <a:p>
            <a:pPr algn="ctr"/>
            <a:r>
              <a:rPr lang="en-US" sz="2200" dirty="0">
                <a:latin typeface="Bradley Hand ITC"/>
                <a:ea typeface="Y 너만을 비춤체"/>
              </a:rPr>
              <a:t>Neural Network)</a:t>
            </a:r>
            <a:r>
              <a:rPr lang="en-US" altLang="ko-KR" sz="2000" dirty="0">
                <a:latin typeface="Bradley Hand ITC"/>
                <a:ea typeface="Y 너만을 비춤체"/>
              </a:rPr>
              <a:t> </a:t>
            </a:r>
            <a:endParaRPr lang="en-US" sz="2000" dirty="0">
              <a:ea typeface="맑은 고딕"/>
            </a:endParaRPr>
          </a:p>
          <a:p>
            <a:pPr algn="ctr"/>
            <a:r>
              <a:rPr lang="en-US" altLang="ko-KR" sz="2000" dirty="0">
                <a:latin typeface="Bradley Hand ITC"/>
                <a:ea typeface="Y 너만을 비춤체"/>
              </a:rPr>
              <a:t>+</a:t>
            </a:r>
            <a:r>
              <a:rPr lang="en-US" altLang="ko-KR" dirty="0">
                <a:latin typeface="Bradley Hand ITC"/>
                <a:ea typeface="Y 너만을 비춤체"/>
              </a:rPr>
              <a:t> </a:t>
            </a:r>
            <a:r>
              <a:rPr lang="en-US" altLang="ko-KR" sz="2400" dirty="0">
                <a:latin typeface="Bradley Hand ITC"/>
                <a:ea typeface="Y 너만을 비춤체"/>
              </a:rPr>
              <a:t>Tokenizer</a:t>
            </a:r>
            <a:endParaRPr lang="en-US" sz="2400" dirty="0">
              <a:latin typeface="맑은 고딕"/>
              <a:ea typeface="맑은 고딕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AAFF6F-8429-D987-75F0-8DAC161EAA4C}"/>
              </a:ext>
            </a:extLst>
          </p:cNvPr>
          <p:cNvSpPr txBox="1"/>
          <p:nvPr/>
        </p:nvSpPr>
        <p:spPr>
          <a:xfrm>
            <a:off x="3721720" y="4475545"/>
            <a:ext cx="2285254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불균형 데이터라서 </a:t>
            </a:r>
            <a:endParaRPr lang="en-US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정확도는 사용하기 힘들고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정밀도와 재현율은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 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trade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off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관계라서 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둘 다 좋은 점수를 맞아야 좋은 모델이므로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f1 </a:t>
            </a:r>
            <a:r>
              <a:rPr lang="ko-KR" altLang="en-US" sz="1400" dirty="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score를</a:t>
            </a:r>
            <a:r>
              <a:rPr lang="ko-KR" altLang="en-US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선택했다</a:t>
            </a:r>
            <a:r>
              <a:rPr lang="en-US" altLang="ko-KR" sz="140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ko-KR" sz="1400" dirty="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ko-KR" altLang="en-US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D06804-B081-46BC-AF86-AB46F0AA3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133" y="4683272"/>
            <a:ext cx="4979723" cy="139574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EDD6290-16CB-67D7-030A-595D1D9D21E3}"/>
              </a:ext>
            </a:extLst>
          </p:cNvPr>
          <p:cNvSpPr txBox="1"/>
          <p:nvPr/>
        </p:nvSpPr>
        <p:spPr>
          <a:xfrm>
            <a:off x="1613382" y="350980"/>
            <a:ext cx="2263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선택  </a:t>
            </a:r>
          </a:p>
        </p:txBody>
      </p:sp>
    </p:spTree>
    <p:extLst>
      <p:ext uri="{BB962C8B-B14F-4D97-AF65-F5344CB8AC3E}">
        <p14:creationId xmlns:p14="http://schemas.microsoft.com/office/powerpoint/2010/main" val="1679396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4345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모델링</a:t>
              </a:r>
              <a:endPara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2DFCC3E0-20EA-1D11-BDF3-879DCAA62937}"/>
              </a:ext>
            </a:extLst>
          </p:cNvPr>
          <p:cNvGrpSpPr/>
          <p:nvPr/>
        </p:nvGrpSpPr>
        <p:grpSpPr>
          <a:xfrm>
            <a:off x="517699" y="982772"/>
            <a:ext cx="7342785" cy="4424053"/>
            <a:chOff x="3629489" y="870967"/>
            <a:chExt cx="7871540" cy="29319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3658E6-052A-B51B-07D9-76234DF9B70F}"/>
                </a:ext>
              </a:extLst>
            </p:cNvPr>
            <p:cNvSpPr/>
            <p:nvPr/>
          </p:nvSpPr>
          <p:spPr>
            <a:xfrm>
              <a:off x="3629489" y="870967"/>
              <a:ext cx="7871540" cy="293199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D142A5-DDB8-748B-062E-50A461BC8610}"/>
                </a:ext>
              </a:extLst>
            </p:cNvPr>
            <p:cNvSpPr/>
            <p:nvPr/>
          </p:nvSpPr>
          <p:spPr>
            <a:xfrm>
              <a:off x="3802389" y="945405"/>
              <a:ext cx="7543940" cy="2760453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D559B9-F106-4AA5-79F4-069E723D2857}"/>
              </a:ext>
            </a:extLst>
          </p:cNvPr>
          <p:cNvGrpSpPr/>
          <p:nvPr/>
        </p:nvGrpSpPr>
        <p:grpSpPr>
          <a:xfrm>
            <a:off x="3253156" y="103175"/>
            <a:ext cx="765800" cy="333855"/>
            <a:chOff x="6221924" y="610137"/>
            <a:chExt cx="765800" cy="333855"/>
          </a:xfrm>
          <a:solidFill>
            <a:srgbClr val="FF5050"/>
          </a:solidFill>
          <a:effectLst>
            <a:outerShdw dist="38100" dir="7800000" algn="tl" rotWithShape="0">
              <a:srgbClr val="FF5050">
                <a:alpha val="30000"/>
              </a:srgbClr>
            </a:outerShdw>
          </a:effectLst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155D22D-D717-4358-32B0-7418448F3E18}"/>
                </a:ext>
              </a:extLst>
            </p:cNvPr>
            <p:cNvSpPr/>
            <p:nvPr/>
          </p:nvSpPr>
          <p:spPr>
            <a:xfrm rot="20462479" flipH="1">
              <a:off x="6235926" y="74928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4" name="사각형: 둥근 모서리 11">
              <a:extLst>
                <a:ext uri="{FF2B5EF4-FFF2-40B4-BE49-F238E27FC236}">
                  <a16:creationId xmlns:a16="http://schemas.microsoft.com/office/drawing/2014/main" id="{1678EA5A-5684-957C-A75F-97D9F9909037}"/>
                </a:ext>
              </a:extLst>
            </p:cNvPr>
            <p:cNvSpPr/>
            <p:nvPr/>
          </p:nvSpPr>
          <p:spPr>
            <a:xfrm>
              <a:off x="6221924" y="610137"/>
              <a:ext cx="765800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19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57E7B87-ED18-CEEC-F2CC-030D0EA83AF2}"/>
              </a:ext>
            </a:extLst>
          </p:cNvPr>
          <p:cNvSpPr txBox="1"/>
          <p:nvPr/>
        </p:nvSpPr>
        <p:spPr>
          <a:xfrm>
            <a:off x="840314" y="1400288"/>
            <a:ext cx="6892542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프로젝트 데이터 </a:t>
            </a:r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시계열 데이터가 아님</a:t>
            </a:r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문장이 아님</a:t>
            </a:r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Word2Vec, </a:t>
            </a:r>
            <a:r>
              <a:rPr lang="en-US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GloVe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en-US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FastText,ELMo,GPT,BERT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등을 사용하지 </a:t>
            </a:r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않은 것은 문맥을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고려하는 </a:t>
            </a:r>
            <a:r>
              <a:rPr lang="ko-KR" altLang="en-US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임베딩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방법에 적합한 데이터가 아니기 때문이다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CountVectorizer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방법 사용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or Tokenizer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방법 사용</a:t>
            </a:r>
          </a:p>
          <a:p>
            <a:endParaRPr lang="ko-KR" altLang="en-US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TDIDFVectorizer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vs </a:t>
            </a:r>
            <a:r>
              <a:rPr lang="en-US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CountVectorizer</a:t>
            </a:r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en-US" altLang="ko-KR" sz="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TDIDF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방식은 한 문서 당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 글 하나 당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)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자주 나오는 단어가 다른 문서</a:t>
            </a:r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 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)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들에서도 자주 나오면 해당 단어의 가중치를 줄여버린다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하지만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우리의 데이터는 맛집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카페 와 같이 다른 </a:t>
            </a:r>
            <a:r>
              <a:rPr lang="ko-KR" altLang="en-US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문서들에도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자주 나오는 단어들이 오히려 중요한 단어이므로 가중치가 줄어들면 안된다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endParaRPr lang="en-US" altLang="ko-KR" sz="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오히려 자주 나올수록 가중치를 더 주는 </a:t>
            </a:r>
            <a:r>
              <a:rPr lang="en-US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CountVectorizer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임베딩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방법이 </a:t>
            </a:r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더 적합하다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69C5BED-F645-928C-4DAE-A0380DC0D9ED}"/>
              </a:ext>
            </a:extLst>
          </p:cNvPr>
          <p:cNvGrpSpPr/>
          <p:nvPr/>
        </p:nvGrpSpPr>
        <p:grpSpPr>
          <a:xfrm>
            <a:off x="8053620" y="2806798"/>
            <a:ext cx="3678202" cy="3474627"/>
            <a:chOff x="3645115" y="870967"/>
            <a:chExt cx="7855914" cy="293199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B3FB1AF-E064-32F4-8CCD-E4535D5E6DE2}"/>
                </a:ext>
              </a:extLst>
            </p:cNvPr>
            <p:cNvSpPr/>
            <p:nvPr/>
          </p:nvSpPr>
          <p:spPr>
            <a:xfrm>
              <a:off x="3645115" y="870967"/>
              <a:ext cx="7855914" cy="293199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2C78C0B-E4A7-EA3A-4DF0-0CED97963FAA}"/>
                </a:ext>
              </a:extLst>
            </p:cNvPr>
            <p:cNvSpPr/>
            <p:nvPr/>
          </p:nvSpPr>
          <p:spPr>
            <a:xfrm>
              <a:off x="3912204" y="973825"/>
              <a:ext cx="7345540" cy="2718701"/>
            </a:xfrm>
            <a:prstGeom prst="rect">
              <a:avLst/>
            </a:prstGeom>
            <a:noFill/>
            <a:ln w="6350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23E9F1-F679-7F8B-B2F8-E729729E8AD7}"/>
              </a:ext>
            </a:extLst>
          </p:cNvPr>
          <p:cNvSpPr txBox="1"/>
          <p:nvPr/>
        </p:nvSpPr>
        <p:spPr>
          <a:xfrm>
            <a:off x="8318398" y="3359424"/>
            <a:ext cx="32505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Out Of Vocabulary (OOV)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 </a:t>
            </a:r>
            <a:endParaRPr lang="en-US" altLang="ko-KR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있는데에도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머신이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제대로 돌아간 이유</a:t>
            </a:r>
          </a:p>
          <a:p>
            <a:r>
              <a:rPr lang="en-US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CountVectorizer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같은 경우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endParaRPr lang="ko-KR" altLang="en-US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train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으로 학습하고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test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에 적용할 때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OOV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 나오면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그 단어는 무시한 채 처리해주는 형태의 알고리즘</a:t>
            </a:r>
          </a:p>
          <a:p>
            <a:endParaRPr lang="ko-KR" altLang="en-US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Tokenizer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같은 경우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endParaRPr lang="ko-KR" altLang="en-US" sz="15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oov_Token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라는 파라미터를 이용해서 전부 해당 인덱스로 </a:t>
            </a:r>
            <a:r>
              <a:rPr lang="ko-KR" altLang="en-US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임베딩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시킨다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7A2E331-156A-2D3B-42FD-4288070E9FA8}"/>
              </a:ext>
            </a:extLst>
          </p:cNvPr>
          <p:cNvSpPr txBox="1"/>
          <p:nvPr/>
        </p:nvSpPr>
        <p:spPr>
          <a:xfrm>
            <a:off x="1614170" y="344107"/>
            <a:ext cx="1722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 </a:t>
            </a:r>
            <a:r>
              <a:rPr lang="ko-KR" altLang="en-US" sz="15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임베딩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391304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12BFE04-D354-3180-387E-EC6CDDF6F431}"/>
              </a:ext>
            </a:extLst>
          </p:cNvPr>
          <p:cNvSpPr txBox="1"/>
          <p:nvPr/>
        </p:nvSpPr>
        <p:spPr>
          <a:xfrm>
            <a:off x="1287703" y="3003215"/>
            <a:ext cx="205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예측 틀린 </a:t>
            </a:r>
            <a:r>
              <a: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10%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6EF72A-4EDD-3A5D-EEFC-00DBE0666796}"/>
              </a:ext>
            </a:extLst>
          </p:cNvPr>
          <p:cNvSpPr txBox="1"/>
          <p:nvPr/>
        </p:nvSpPr>
        <p:spPr>
          <a:xfrm>
            <a:off x="4738624" y="1592548"/>
            <a:ext cx="216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데이터 문제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A5DC3E-C646-D407-EC75-7ED525C0CD80}"/>
              </a:ext>
            </a:extLst>
          </p:cNvPr>
          <p:cNvSpPr txBox="1"/>
          <p:nvPr/>
        </p:nvSpPr>
        <p:spPr>
          <a:xfrm>
            <a:off x="4823204" y="4114052"/>
            <a:ext cx="2006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5%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는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 성능 문제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82380CF-D136-1C91-0E69-5595667033B6}"/>
              </a:ext>
            </a:extLst>
          </p:cNvPr>
          <p:cNvSpPr/>
          <p:nvPr/>
        </p:nvSpPr>
        <p:spPr>
          <a:xfrm rot="20240466">
            <a:off x="3848711" y="1987012"/>
            <a:ext cx="763406" cy="647003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9E20F9E9-69B0-F3E7-29DB-344317B637AD}"/>
              </a:ext>
            </a:extLst>
          </p:cNvPr>
          <p:cNvSpPr/>
          <p:nvPr/>
        </p:nvSpPr>
        <p:spPr>
          <a:xfrm rot="1857387">
            <a:off x="3883680" y="3570499"/>
            <a:ext cx="802543" cy="664854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28E72A7-6655-A911-C6A5-21BA8591C6FC}"/>
              </a:ext>
            </a:extLst>
          </p:cNvPr>
          <p:cNvGrpSpPr/>
          <p:nvPr/>
        </p:nvGrpSpPr>
        <p:grpSpPr>
          <a:xfrm>
            <a:off x="9768440" y="2047994"/>
            <a:ext cx="1825677" cy="2507941"/>
            <a:chOff x="8307266" y="2772296"/>
            <a:chExt cx="1364124" cy="2131008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7B25B76-1DD4-876E-389D-E4072F140CA7}"/>
                </a:ext>
              </a:extLst>
            </p:cNvPr>
            <p:cNvGrpSpPr/>
            <p:nvPr/>
          </p:nvGrpSpPr>
          <p:grpSpPr>
            <a:xfrm>
              <a:off x="8339314" y="2772296"/>
              <a:ext cx="1307925" cy="2131008"/>
              <a:chOff x="4774155" y="1273617"/>
              <a:chExt cx="2638424" cy="389455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8EE14A8-20B1-9642-D34F-B1A1DBE8B9E0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 dirty="0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A7A3BBF-2F41-0139-AAFE-6188C1C7B2BF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22497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7DCB62ED-0344-30B1-014D-6A963644BF3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82" name="Freeform 9">
                  <a:extLst>
                    <a:ext uri="{FF2B5EF4-FFF2-40B4-BE49-F238E27FC236}">
                      <a16:creationId xmlns:a16="http://schemas.microsoft.com/office/drawing/2014/main" id="{11881E11-A3A5-BCFA-81C3-43E3090ED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3" name="자유형 23">
                  <a:extLst>
                    <a:ext uri="{FF2B5EF4-FFF2-40B4-BE49-F238E27FC236}">
                      <a16:creationId xmlns:a16="http://schemas.microsoft.com/office/drawing/2014/main" id="{504F8921-EB91-F8B0-E498-C0C3A3CC7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84" name="말풍선: 타원형 83">
                  <a:extLst>
                    <a:ext uri="{FF2B5EF4-FFF2-40B4-BE49-F238E27FC236}">
                      <a16:creationId xmlns:a16="http://schemas.microsoft.com/office/drawing/2014/main" id="{BD17820B-7F0F-8125-A20C-847738294555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75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56CAB15F-E404-F8D7-E715-E69B39A31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하트 75">
              <a:extLst>
                <a:ext uri="{FF2B5EF4-FFF2-40B4-BE49-F238E27FC236}">
                  <a16:creationId xmlns:a16="http://schemas.microsoft.com/office/drawing/2014/main" id="{426DE5B4-A14A-0B2C-78CC-68FBC16E91BB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7" name="Picture 12">
              <a:extLst>
                <a:ext uri="{FF2B5EF4-FFF2-40B4-BE49-F238E27FC236}">
                  <a16:creationId xmlns:a16="http://schemas.microsoft.com/office/drawing/2014/main" id="{20C64534-D072-991E-ECD9-6BAC2980B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2906E4-7E4A-3346-E84C-920DB5B64E2B}"/>
                </a:ext>
              </a:extLst>
            </p:cNvPr>
            <p:cNvSpPr txBox="1"/>
            <p:nvPr/>
          </p:nvSpPr>
          <p:spPr>
            <a:xfrm>
              <a:off x="8307266" y="3199344"/>
              <a:ext cx="1364124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모든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같은 </a:t>
              </a:r>
              <a:endParaRPr lang="en-US" altLang="ko-KR" sz="2000" b="1" dirty="0">
                <a:solidFill>
                  <a:srgbClr val="0F0F0F"/>
                </a:solidFill>
                <a:highlight>
                  <a:srgbClr val="FCCB74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D02A22-624F-7178-D6C4-AC085D44F3B1}"/>
              </a:ext>
            </a:extLst>
          </p:cNvPr>
          <p:cNvGrpSpPr/>
          <p:nvPr/>
        </p:nvGrpSpPr>
        <p:grpSpPr>
          <a:xfrm>
            <a:off x="7259648" y="3654630"/>
            <a:ext cx="1750463" cy="2559537"/>
            <a:chOff x="8339314" y="2772296"/>
            <a:chExt cx="1307925" cy="213100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0EBAD7-7FDE-E9E2-1731-193AF623792C}"/>
                </a:ext>
              </a:extLst>
            </p:cNvPr>
            <p:cNvGrpSpPr/>
            <p:nvPr/>
          </p:nvGrpSpPr>
          <p:grpSpPr>
            <a:xfrm>
              <a:off x="8339314" y="2772296"/>
              <a:ext cx="1307925" cy="2131008"/>
              <a:chOff x="4774155" y="1273617"/>
              <a:chExt cx="2638424" cy="3894559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2ECFAD0-8531-80E4-D7B2-1AD3F5B4608E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33399E8-F7AE-C075-6FB1-0D9EF04D62B3}"/>
                  </a:ext>
                </a:extLst>
              </p:cNvPr>
              <p:cNvSpPr/>
              <p:nvPr/>
            </p:nvSpPr>
            <p:spPr>
              <a:xfrm>
                <a:off x="4790082" y="1767867"/>
                <a:ext cx="2622497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CACD3A89-9525-E288-F780-8C62329AF7AD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94" name="Freeform 9">
                  <a:extLst>
                    <a:ext uri="{FF2B5EF4-FFF2-40B4-BE49-F238E27FC236}">
                      <a16:creationId xmlns:a16="http://schemas.microsoft.com/office/drawing/2014/main" id="{E0687D85-8E7F-9BE4-2523-8D8079AF8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5" name="자유형 23">
                  <a:extLst>
                    <a:ext uri="{FF2B5EF4-FFF2-40B4-BE49-F238E27FC236}">
                      <a16:creationId xmlns:a16="http://schemas.microsoft.com/office/drawing/2014/main" id="{3A96706D-7730-3CDC-5893-67FDB9568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96" name="말풍선: 타원형 95">
                  <a:extLst>
                    <a:ext uri="{FF2B5EF4-FFF2-40B4-BE49-F238E27FC236}">
                      <a16:creationId xmlns:a16="http://schemas.microsoft.com/office/drawing/2014/main" id="{793C0D9C-4EB4-123E-2425-9B3176D4D84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87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B98B4989-B4D0-C46C-5BD3-028331E6F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하트 87">
              <a:extLst>
                <a:ext uri="{FF2B5EF4-FFF2-40B4-BE49-F238E27FC236}">
                  <a16:creationId xmlns:a16="http://schemas.microsoft.com/office/drawing/2014/main" id="{D2403412-CCFD-9031-9CB6-593D856351C1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89" name="Picture 12">
              <a:extLst>
                <a:ext uri="{FF2B5EF4-FFF2-40B4-BE49-F238E27FC236}">
                  <a16:creationId xmlns:a16="http://schemas.microsoft.com/office/drawing/2014/main" id="{A76C1441-6E31-59AC-D51D-4AFE5E93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F6D75D5-ED47-4304-574B-4A00F041DF18}"/>
                </a:ext>
              </a:extLst>
            </p:cNvPr>
            <p:cNvSpPr txBox="1"/>
            <p:nvPr/>
          </p:nvSpPr>
          <p:spPr>
            <a:xfrm>
              <a:off x="8362954" y="3193236"/>
              <a:ext cx="1275774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예측을 잘못한 것 중  </a:t>
              </a:r>
              <a:r>
                <a:rPr lang="ko-KR" altLang="en-US" sz="2000" b="1" dirty="0" err="1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머신이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각각 다른 </a:t>
              </a:r>
              <a:endParaRPr lang="en-US" altLang="ko-KR" sz="2000" b="1" dirty="0">
                <a:solidFill>
                  <a:srgbClr val="0F0F0F"/>
                </a:solidFill>
                <a:highlight>
                  <a:srgbClr val="FCCB74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highlight>
                    <a:srgbClr val="FCCB74"/>
                  </a:highlight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을 했다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.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B5A183-B1B9-414A-C066-0BD46E62664F}"/>
              </a:ext>
            </a:extLst>
          </p:cNvPr>
          <p:cNvSpPr/>
          <p:nvPr/>
        </p:nvSpPr>
        <p:spPr>
          <a:xfrm>
            <a:off x="1287703" y="2745323"/>
            <a:ext cx="2067715" cy="920479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2AA41CFB-D71B-A35D-78A0-995D9BD42B60}"/>
              </a:ext>
            </a:extLst>
          </p:cNvPr>
          <p:cNvSpPr/>
          <p:nvPr/>
        </p:nvSpPr>
        <p:spPr>
          <a:xfrm>
            <a:off x="4784051" y="4012594"/>
            <a:ext cx="2067715" cy="87460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EE7DD8D-7CF7-DC4A-31AF-F73DDFC4B893}"/>
              </a:ext>
            </a:extLst>
          </p:cNvPr>
          <p:cNvSpPr/>
          <p:nvPr/>
        </p:nvSpPr>
        <p:spPr>
          <a:xfrm>
            <a:off x="4784051" y="1554621"/>
            <a:ext cx="2067715" cy="783740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7A72895-B52B-9A78-69AE-5A7013FD92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03" y="1622323"/>
            <a:ext cx="1107613" cy="1107613"/>
          </a:xfrm>
          <a:prstGeom prst="rect">
            <a:avLst/>
          </a:prstGeom>
        </p:spPr>
      </p:pic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32026669-AE59-89B3-AF14-075894FD7C30}"/>
              </a:ext>
            </a:extLst>
          </p:cNvPr>
          <p:cNvSpPr/>
          <p:nvPr/>
        </p:nvSpPr>
        <p:spPr>
          <a:xfrm rot="20462479" flipH="1">
            <a:off x="2160659" y="1314641"/>
            <a:ext cx="425451" cy="391755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사각형: 둥근 모서리 11">
            <a:extLst>
              <a:ext uri="{FF2B5EF4-FFF2-40B4-BE49-F238E27FC236}">
                <a16:creationId xmlns:a16="http://schemas.microsoft.com/office/drawing/2014/main" id="{9915AFCC-C1D2-D70A-97B5-22A3AC6E7F1F}"/>
              </a:ext>
            </a:extLst>
          </p:cNvPr>
          <p:cNvSpPr/>
          <p:nvPr/>
        </p:nvSpPr>
        <p:spPr>
          <a:xfrm>
            <a:off x="2130317" y="949932"/>
            <a:ext cx="1492892" cy="618108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성능이 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비슷하게 나올까</a:t>
            </a:r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7A2119E-C6C0-7870-42A9-FDC790B8F625}"/>
              </a:ext>
            </a:extLst>
          </p:cNvPr>
          <p:cNvSpPr/>
          <p:nvPr/>
        </p:nvSpPr>
        <p:spPr>
          <a:xfrm rot="20765770">
            <a:off x="7335911" y="1237230"/>
            <a:ext cx="595895" cy="520339"/>
          </a:xfrm>
          <a:prstGeom prst="rightArrow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E59470FB-C9A9-A20E-6340-E3F963A4B854}"/>
              </a:ext>
            </a:extLst>
          </p:cNvPr>
          <p:cNvSpPr/>
          <p:nvPr/>
        </p:nvSpPr>
        <p:spPr>
          <a:xfrm rot="749233">
            <a:off x="7340493" y="1986393"/>
            <a:ext cx="595895" cy="520339"/>
          </a:xfrm>
          <a:prstGeom prst="rightArrow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9B9E62-27E7-D4DC-B0B2-846352FE45D0}"/>
              </a:ext>
            </a:extLst>
          </p:cNvPr>
          <p:cNvSpPr txBox="1"/>
          <p:nvPr/>
        </p:nvSpPr>
        <p:spPr>
          <a:xfrm>
            <a:off x="7742443" y="1064253"/>
            <a:ext cx="216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설정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오류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C7EEEE3-5C9F-BB81-F806-EF338AA2F892}"/>
              </a:ext>
            </a:extLst>
          </p:cNvPr>
          <p:cNvSpPr/>
          <p:nvPr/>
        </p:nvSpPr>
        <p:spPr>
          <a:xfrm>
            <a:off x="8070959" y="1026868"/>
            <a:ext cx="1512448" cy="735926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7FDDB7-8C46-D4A7-8AAE-214BEC1AA960}"/>
              </a:ext>
            </a:extLst>
          </p:cNvPr>
          <p:cNvSpPr txBox="1"/>
          <p:nvPr/>
        </p:nvSpPr>
        <p:spPr>
          <a:xfrm>
            <a:off x="7742443" y="2191212"/>
            <a:ext cx="216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내용  오류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6DD6523B-50FB-B493-6B0E-50DC323DBCEF}"/>
              </a:ext>
            </a:extLst>
          </p:cNvPr>
          <p:cNvSpPr/>
          <p:nvPr/>
        </p:nvSpPr>
        <p:spPr>
          <a:xfrm>
            <a:off x="8070959" y="2074761"/>
            <a:ext cx="1512448" cy="636877"/>
          </a:xfrm>
          <a:prstGeom prst="roundRect">
            <a:avLst/>
          </a:prstGeom>
          <a:noFill/>
          <a:ln w="76200">
            <a:gradFill>
              <a:gsLst>
                <a:gs pos="0">
                  <a:srgbClr val="7723BE"/>
                </a:gs>
                <a:gs pos="5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188817-3F93-BC42-5B76-8FE7856A1CAC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3A288A-23BB-32DC-89C7-79BA7BAB4D64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333752F-3BB1-113A-809D-BF56185D4C0E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5" name="사각형: 둥근 모서리 11">
              <a:extLst>
                <a:ext uri="{FF2B5EF4-FFF2-40B4-BE49-F238E27FC236}">
                  <a16:creationId xmlns:a16="http://schemas.microsoft.com/office/drawing/2014/main" id="{5A130B3A-B7C1-BE0B-EBEE-E5692FDE1D75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20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82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301BFE0-00D3-EE21-6D20-0FA4F47BC752}"/>
              </a:ext>
            </a:extLst>
          </p:cNvPr>
          <p:cNvGrpSpPr/>
          <p:nvPr/>
        </p:nvGrpSpPr>
        <p:grpSpPr>
          <a:xfrm>
            <a:off x="464439" y="987172"/>
            <a:ext cx="1863012" cy="3831059"/>
            <a:chOff x="464439" y="987172"/>
            <a:chExt cx="1863012" cy="38310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631623-5000-2ABB-C9E6-39E1FD3DDBB3}"/>
                </a:ext>
              </a:extLst>
            </p:cNvPr>
            <p:cNvGrpSpPr/>
            <p:nvPr/>
          </p:nvGrpSpPr>
          <p:grpSpPr>
            <a:xfrm>
              <a:off x="517692" y="987172"/>
              <a:ext cx="1750467" cy="2559537"/>
              <a:chOff x="8339311" y="2772296"/>
              <a:chExt cx="1307928" cy="213100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749961B-48BD-41C5-051D-0803D79B15E0}"/>
                  </a:ext>
                </a:extLst>
              </p:cNvPr>
              <p:cNvGrpSpPr/>
              <p:nvPr/>
            </p:nvGrpSpPr>
            <p:grpSpPr>
              <a:xfrm>
                <a:off x="8339311" y="2772296"/>
                <a:ext cx="1307928" cy="2131008"/>
                <a:chOff x="4774149" y="1273617"/>
                <a:chExt cx="2638430" cy="3894559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1AF0356-AE7F-82B3-F1CF-FB5FE8D1D743}"/>
                    </a:ext>
                  </a:extLst>
                </p:cNvPr>
                <p:cNvSpPr/>
                <p:nvPr/>
              </p:nvSpPr>
              <p:spPr>
                <a:xfrm>
                  <a:off x="4774155" y="1273617"/>
                  <a:ext cx="2638424" cy="3894559"/>
                </a:xfrm>
                <a:prstGeom prst="rect">
                  <a:avLst/>
                </a:prstGeom>
                <a:solidFill>
                  <a:schemeClr val="bg1"/>
                </a:solidFill>
                <a:ln w="79375">
                  <a:solidFill>
                    <a:schemeClr val="bg1"/>
                  </a:solidFill>
                </a:ln>
                <a:effectLst>
                  <a:outerShdw blurRad="304800" dist="190500" dir="2700000" algn="tl" rotWithShape="0">
                    <a:srgbClr val="FFBB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rtlCol="0" anchor="t"/>
                <a:lstStyle/>
                <a:p>
                  <a:pPr marL="447675" latinLnBrk="0">
                    <a:defRPr/>
                  </a:pPr>
                  <a:r>
                    <a:rPr lang="ko-KR" altLang="en-US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r>
                    <a:rPr lang="en-US" altLang="ko-KR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1EC23F7-B166-71A6-5E78-A2A2097F6FE4}"/>
                    </a:ext>
                  </a:extLst>
                </p:cNvPr>
                <p:cNvSpPr/>
                <p:nvPr/>
              </p:nvSpPr>
              <p:spPr>
                <a:xfrm>
                  <a:off x="4774149" y="1750831"/>
                  <a:ext cx="2622500" cy="2638425"/>
                </a:xfrm>
                <a:prstGeom prst="rect">
                  <a:avLst/>
                </a:prstGeom>
                <a:solidFill>
                  <a:srgbClr val="FCF0F0"/>
                </a:solidFill>
                <a:ln w="79375">
                  <a:solidFill>
                    <a:schemeClr val="bg1"/>
                  </a:solidFill>
                </a:ln>
                <a:effectLst>
                  <a:innerShdw blurRad="596900" dist="50800" dir="13500000">
                    <a:srgbClr val="FFBBBC">
                      <a:alpha val="54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EC080B-FCE7-B401-13FE-A3D1CC15F8B2}"/>
                    </a:ext>
                  </a:extLst>
                </p:cNvPr>
                <p:cNvGrpSpPr/>
                <p:nvPr/>
              </p:nvGrpSpPr>
              <p:grpSpPr>
                <a:xfrm>
                  <a:off x="5052010" y="4571037"/>
                  <a:ext cx="2234562" cy="153508"/>
                  <a:chOff x="5088522" y="4425002"/>
                  <a:chExt cx="2234562" cy="153508"/>
                </a:xfrm>
              </p:grpSpPr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34E9818C-669F-179A-B138-F30C65787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7092" y="4425002"/>
                    <a:ext cx="165992" cy="15350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2" name="자유형 23">
                    <a:extLst>
                      <a:ext uri="{FF2B5EF4-FFF2-40B4-BE49-F238E27FC236}">
                        <a16:creationId xmlns:a16="http://schemas.microsoft.com/office/drawing/2014/main" id="{C024D280-FFB9-FE63-6B3B-C9AD14BEF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3450" y="4442431"/>
                    <a:ext cx="188248" cy="136079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3" name="말풍선: 타원형 62">
                    <a:extLst>
                      <a:ext uri="{FF2B5EF4-FFF2-40B4-BE49-F238E27FC236}">
                        <a16:creationId xmlns:a16="http://schemas.microsoft.com/office/drawing/2014/main" id="{F5A91DD3-C7C8-A1AA-AB50-387DD9C5D6FE}"/>
                      </a:ext>
                    </a:extLst>
                  </p:cNvPr>
                  <p:cNvSpPr/>
                  <p:nvPr/>
                </p:nvSpPr>
                <p:spPr>
                  <a:xfrm>
                    <a:off x="5088522" y="4442431"/>
                    <a:ext cx="165992" cy="110462"/>
                  </a:xfrm>
                  <a:prstGeom prst="wedgeEllipseCallout">
                    <a:avLst>
                      <a:gd name="adj1" fmla="val -41938"/>
                      <a:gd name="adj2" fmla="val 57878"/>
                    </a:avLst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64" name="Picture 2" descr="로고 컴퓨터 아이콘, 인스 타 그램, 인스 타 그램 응용 프로그램 로고, 텍스트, 상표, 마젠타 png thumbnail">
                <a:extLst>
                  <a:ext uri="{FF2B5EF4-FFF2-40B4-BE49-F238E27FC236}">
                    <a16:creationId xmlns:a16="http://schemas.microsoft.com/office/drawing/2014/main" id="{DAF8F136-A257-39D5-C9E2-C46876A3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785" y="2831510"/>
                <a:ext cx="174110" cy="174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하트 64">
                <a:extLst>
                  <a:ext uri="{FF2B5EF4-FFF2-40B4-BE49-F238E27FC236}">
                    <a16:creationId xmlns:a16="http://schemas.microsoft.com/office/drawing/2014/main" id="{9D21D1BB-8948-59E8-EEE7-2BBF4CE91319}"/>
                  </a:ext>
                </a:extLst>
              </p:cNvPr>
              <p:cNvSpPr/>
              <p:nvPr/>
            </p:nvSpPr>
            <p:spPr>
              <a:xfrm>
                <a:off x="8355969" y="4598615"/>
                <a:ext cx="75415" cy="61945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7EA192B6-7F63-6E24-A971-4E5ACE452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555" y="2846613"/>
                <a:ext cx="559962" cy="15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A02EF6-412B-7E12-183D-3397D3F7AC68}"/>
                  </a:ext>
                </a:extLst>
              </p:cNvPr>
              <p:cNvSpPr txBox="1"/>
              <p:nvPr/>
            </p:nvSpPr>
            <p:spPr>
              <a:xfrm>
                <a:off x="8393681" y="3452403"/>
                <a:ext cx="1226693" cy="589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Type</a:t>
                </a:r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설정</a:t>
                </a:r>
                <a:endPara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오류 예시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3D2211-CA98-7D7C-DFCE-FD8C6542C5EA}"/>
                </a:ext>
              </a:extLst>
            </p:cNvPr>
            <p:cNvSpPr/>
            <p:nvPr/>
          </p:nvSpPr>
          <p:spPr>
            <a:xfrm>
              <a:off x="477720" y="3494792"/>
              <a:ext cx="1849731" cy="1323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D9CB53-99AD-8330-E82B-F2B6DE4AF294}"/>
                </a:ext>
              </a:extLst>
            </p:cNvPr>
            <p:cNvSpPr txBox="1"/>
            <p:nvPr/>
          </p:nvSpPr>
          <p:spPr>
            <a:xfrm>
              <a:off x="464439" y="3398881"/>
              <a:ext cx="18073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type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되어있고 예측은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혹은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type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예측은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해서 </a:t>
              </a:r>
              <a:r>
                <a:rPr lang="ko-KR" altLang="en-US" sz="14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예측값이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오히려 맞는 상황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060066F-3C36-305E-8E0D-9AF774091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426" y="915442"/>
            <a:ext cx="7147167" cy="51040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F290187-1887-9717-94D5-15B97214FAC5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5222A0-F846-5E6B-683F-098354C5FD3D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BE12918-E960-EF71-30E9-EDA4B3641013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031F3D64-AFAC-DE35-AD51-B20C7284BD6B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21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95C76B6-DED5-6994-7725-8E8A7CEC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941" y="926536"/>
            <a:ext cx="7175259" cy="5226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7DE3E5-D974-44BE-4354-2AE0B4837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2367" y="884195"/>
            <a:ext cx="7109204" cy="52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37CA14-65AE-AD8F-8643-90801A5C7241}"/>
              </a:ext>
            </a:extLst>
          </p:cNvPr>
          <p:cNvGrpSpPr/>
          <p:nvPr/>
        </p:nvGrpSpPr>
        <p:grpSpPr>
          <a:xfrm>
            <a:off x="399802" y="986294"/>
            <a:ext cx="1822034" cy="5467740"/>
            <a:chOff x="399802" y="986294"/>
            <a:chExt cx="1822034" cy="54677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631623-5000-2ABB-C9E6-39E1FD3DDBB3}"/>
                </a:ext>
              </a:extLst>
            </p:cNvPr>
            <p:cNvGrpSpPr/>
            <p:nvPr/>
          </p:nvGrpSpPr>
          <p:grpSpPr>
            <a:xfrm>
              <a:off x="429937" y="986294"/>
              <a:ext cx="1761289" cy="2559537"/>
              <a:chOff x="8331224" y="2772296"/>
              <a:chExt cx="1316014" cy="213100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749961B-48BD-41C5-051D-0803D79B15E0}"/>
                  </a:ext>
                </a:extLst>
              </p:cNvPr>
              <p:cNvGrpSpPr/>
              <p:nvPr/>
            </p:nvGrpSpPr>
            <p:grpSpPr>
              <a:xfrm>
                <a:off x="8331224" y="2772296"/>
                <a:ext cx="1316014" cy="2131008"/>
                <a:chOff x="4757837" y="1273617"/>
                <a:chExt cx="2654742" cy="3894559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1AF0356-AE7F-82B3-F1CF-FB5FE8D1D743}"/>
                    </a:ext>
                  </a:extLst>
                </p:cNvPr>
                <p:cNvSpPr/>
                <p:nvPr/>
              </p:nvSpPr>
              <p:spPr>
                <a:xfrm>
                  <a:off x="4774155" y="1273617"/>
                  <a:ext cx="2638424" cy="3894559"/>
                </a:xfrm>
                <a:prstGeom prst="rect">
                  <a:avLst/>
                </a:prstGeom>
                <a:solidFill>
                  <a:schemeClr val="bg1"/>
                </a:solidFill>
                <a:ln w="79375">
                  <a:solidFill>
                    <a:schemeClr val="bg1"/>
                  </a:solidFill>
                </a:ln>
                <a:effectLst>
                  <a:outerShdw blurRad="304800" dist="190500" dir="2700000" algn="tl" rotWithShape="0">
                    <a:srgbClr val="FFBB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rtlCol="0" anchor="t"/>
                <a:lstStyle/>
                <a:p>
                  <a:pPr marL="447675" latinLnBrk="0">
                    <a:defRPr/>
                  </a:pPr>
                  <a:r>
                    <a:rPr lang="ko-KR" altLang="en-US" sz="1200" b="1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r>
                    <a:rPr lang="en-US" altLang="ko-KR" sz="1200" b="1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1EC23F7-B166-71A6-5E78-A2A2097F6FE4}"/>
                    </a:ext>
                  </a:extLst>
                </p:cNvPr>
                <p:cNvSpPr/>
                <p:nvPr/>
              </p:nvSpPr>
              <p:spPr>
                <a:xfrm>
                  <a:off x="4757837" y="1751499"/>
                  <a:ext cx="2638425" cy="2638425"/>
                </a:xfrm>
                <a:prstGeom prst="rect">
                  <a:avLst/>
                </a:prstGeom>
                <a:solidFill>
                  <a:srgbClr val="FCF0F0"/>
                </a:solidFill>
                <a:ln w="79375">
                  <a:solidFill>
                    <a:schemeClr val="bg1"/>
                  </a:solidFill>
                </a:ln>
                <a:effectLst>
                  <a:innerShdw blurRad="596900" dist="50800" dir="13500000">
                    <a:srgbClr val="FFBBBC">
                      <a:alpha val="54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EC080B-FCE7-B401-13FE-A3D1CC15F8B2}"/>
                    </a:ext>
                  </a:extLst>
                </p:cNvPr>
                <p:cNvGrpSpPr/>
                <p:nvPr/>
              </p:nvGrpSpPr>
              <p:grpSpPr>
                <a:xfrm>
                  <a:off x="5052010" y="4571037"/>
                  <a:ext cx="2234562" cy="153508"/>
                  <a:chOff x="5088522" y="4425002"/>
                  <a:chExt cx="2234562" cy="153508"/>
                </a:xfrm>
              </p:grpSpPr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34E9818C-669F-179A-B138-F30C65787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7092" y="4425002"/>
                    <a:ext cx="165992" cy="15350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2" name="자유형 23">
                    <a:extLst>
                      <a:ext uri="{FF2B5EF4-FFF2-40B4-BE49-F238E27FC236}">
                        <a16:creationId xmlns:a16="http://schemas.microsoft.com/office/drawing/2014/main" id="{C024D280-FFB9-FE63-6B3B-C9AD14BEF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3450" y="4442431"/>
                    <a:ext cx="188248" cy="136079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3" name="말풍선: 타원형 62">
                    <a:extLst>
                      <a:ext uri="{FF2B5EF4-FFF2-40B4-BE49-F238E27FC236}">
                        <a16:creationId xmlns:a16="http://schemas.microsoft.com/office/drawing/2014/main" id="{F5A91DD3-C7C8-A1AA-AB50-387DD9C5D6FE}"/>
                      </a:ext>
                    </a:extLst>
                  </p:cNvPr>
                  <p:cNvSpPr/>
                  <p:nvPr/>
                </p:nvSpPr>
                <p:spPr>
                  <a:xfrm>
                    <a:off x="5088522" y="4442431"/>
                    <a:ext cx="165992" cy="110462"/>
                  </a:xfrm>
                  <a:prstGeom prst="wedgeEllipseCallout">
                    <a:avLst>
                      <a:gd name="adj1" fmla="val -41938"/>
                      <a:gd name="adj2" fmla="val 57878"/>
                    </a:avLst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64" name="Picture 2" descr="로고 컴퓨터 아이콘, 인스 타 그램, 인스 타 그램 응용 프로그램 로고, 텍스트, 상표, 마젠타 png thumbnail">
                <a:extLst>
                  <a:ext uri="{FF2B5EF4-FFF2-40B4-BE49-F238E27FC236}">
                    <a16:creationId xmlns:a16="http://schemas.microsoft.com/office/drawing/2014/main" id="{DAF8F136-A257-39D5-C9E2-C46876A3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785" y="2831510"/>
                <a:ext cx="174110" cy="174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하트 64">
                <a:extLst>
                  <a:ext uri="{FF2B5EF4-FFF2-40B4-BE49-F238E27FC236}">
                    <a16:creationId xmlns:a16="http://schemas.microsoft.com/office/drawing/2014/main" id="{9D21D1BB-8948-59E8-EEE7-2BBF4CE91319}"/>
                  </a:ext>
                </a:extLst>
              </p:cNvPr>
              <p:cNvSpPr/>
              <p:nvPr/>
            </p:nvSpPr>
            <p:spPr>
              <a:xfrm>
                <a:off x="8355969" y="4598615"/>
                <a:ext cx="75415" cy="61945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7EA192B6-7F63-6E24-A971-4E5ACE452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555" y="2846613"/>
                <a:ext cx="559962" cy="15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A02EF6-412B-7E12-183D-3397D3F7AC68}"/>
                  </a:ext>
                </a:extLst>
              </p:cNvPr>
              <p:cNvSpPr txBox="1"/>
              <p:nvPr/>
            </p:nvSpPr>
            <p:spPr>
              <a:xfrm>
                <a:off x="8403781" y="3103096"/>
                <a:ext cx="1226693" cy="1358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내용 오류</a:t>
                </a:r>
                <a:endPara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/>
                <a:r>
                  <a:rPr lang="en-US" altLang="ko-KR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Test type 0 </a:t>
                </a:r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예측 </a:t>
                </a:r>
                <a:r>
                  <a:rPr lang="en-US" altLang="ko-KR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 </a:t>
                </a:r>
              </a:p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해시태그 </a:t>
                </a:r>
                <a:endPara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rgbClr val="0F0F0F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키워드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AE4173-B3FA-3BD7-C3FE-FFDC0FBC7679}"/>
                </a:ext>
              </a:extLst>
            </p:cNvPr>
            <p:cNvSpPr/>
            <p:nvPr/>
          </p:nvSpPr>
          <p:spPr>
            <a:xfrm>
              <a:off x="402851" y="3439290"/>
              <a:ext cx="1818985" cy="3009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75FBC1-9E9F-E274-C681-7DBC9A254E68}"/>
                </a:ext>
              </a:extLst>
            </p:cNvPr>
            <p:cNvSpPr txBox="1"/>
            <p:nvPr/>
          </p:nvSpPr>
          <p:spPr>
            <a:xfrm>
              <a:off x="399802" y="3318954"/>
              <a:ext cx="1749365" cy="3135080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페스티벌 홍보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인데 해시 태그에는 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카페 내용을 적어서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본문 내용은 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고양이를 찾는 것인데 사람들 많이 보게 하기 위해 이태원 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맛집들을 태그해서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익선동 맛집인데 </a:t>
              </a:r>
              <a:r>
                <a:rPr lang="ko-KR" altLang="en-US" sz="14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이태원맛집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,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한남동 맛집 태그해서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D6878AD-5894-F7BF-0A72-CC5EB7A5A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843" y="962891"/>
            <a:ext cx="7491989" cy="50464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86A9AF5-A1DC-4054-9295-8007C3628E73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DBA4DE-20FF-B9CE-3CB1-F3AB8AAF3040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77BF9C9-F321-D33D-920F-6C9DD95FC86E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18734CA4-58D6-67AF-F060-9F845477F4B2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22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AD5CF89-C650-802B-D585-69DFE83C8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160" y="974163"/>
            <a:ext cx="7416962" cy="5418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4C0C39-9C14-EE24-07C7-B09AF3072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3000" y="968440"/>
            <a:ext cx="7201397" cy="52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894BC-684B-4B7B-8E86-BB6D0A27ACF1}"/>
              </a:ext>
            </a:extLst>
          </p:cNvPr>
          <p:cNvSpPr/>
          <p:nvPr/>
        </p:nvSpPr>
        <p:spPr>
          <a:xfrm>
            <a:off x="248918" y="267298"/>
            <a:ext cx="11666297" cy="6557066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>
            <a:outerShdw blurRad="304800" dist="190500" dir="2700000" algn="tl" rotWithShape="0">
              <a:srgbClr val="FFBBB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marL="449263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en-US" altLang="ko-KR" sz="24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C5E6B-002F-4AB6-91EE-99B2013BECE2}"/>
              </a:ext>
            </a:extLst>
          </p:cNvPr>
          <p:cNvSpPr/>
          <p:nvPr/>
        </p:nvSpPr>
        <p:spPr>
          <a:xfrm>
            <a:off x="248918" y="748236"/>
            <a:ext cx="11666297" cy="5745399"/>
          </a:xfrm>
          <a:prstGeom prst="rect">
            <a:avLst/>
          </a:prstGeom>
          <a:solidFill>
            <a:srgbClr val="FCF0F0"/>
          </a:solidFill>
          <a:ln w="79375">
            <a:solidFill>
              <a:schemeClr val="bg1"/>
            </a:solidFill>
          </a:ln>
          <a:effectLst>
            <a:innerShdw blurRad="596900" dist="50800" dir="13500000">
              <a:srgbClr val="FFBBBC">
                <a:alpha val="5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5" name="별: 꼭짓점 16개 24">
            <a:extLst>
              <a:ext uri="{FF2B5EF4-FFF2-40B4-BE49-F238E27FC236}">
                <a16:creationId xmlns:a16="http://schemas.microsoft.com/office/drawing/2014/main" id="{32E6B5E2-CED3-4EBD-8654-D7CE9395D70F}"/>
              </a:ext>
            </a:extLst>
          </p:cNvPr>
          <p:cNvSpPr/>
          <p:nvPr/>
        </p:nvSpPr>
        <p:spPr>
          <a:xfrm>
            <a:off x="11789314" y="144073"/>
            <a:ext cx="246450" cy="246450"/>
          </a:xfrm>
          <a:prstGeom prst="star16">
            <a:avLst>
              <a:gd name="adj" fmla="val 4222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B39C98-6C39-41A9-967A-0F4047DEC4E0}"/>
              </a:ext>
            </a:extLst>
          </p:cNvPr>
          <p:cNvGrpSpPr/>
          <p:nvPr/>
        </p:nvGrpSpPr>
        <p:grpSpPr>
          <a:xfrm>
            <a:off x="379952" y="6573893"/>
            <a:ext cx="663829" cy="154561"/>
            <a:chOff x="379952" y="6573893"/>
            <a:chExt cx="663829" cy="154561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80D5BCE-09F7-4848-AC01-32DE545B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63" y="6573893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9" name="자유형 23">
              <a:extLst>
                <a:ext uri="{FF2B5EF4-FFF2-40B4-BE49-F238E27FC236}">
                  <a16:creationId xmlns:a16="http://schemas.microsoft.com/office/drawing/2014/main" id="{6520ECC3-F9BD-480F-9C20-184E225B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48" y="6573893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0" name="말풍선: 타원형 29">
              <a:extLst>
                <a:ext uri="{FF2B5EF4-FFF2-40B4-BE49-F238E27FC236}">
                  <a16:creationId xmlns:a16="http://schemas.microsoft.com/office/drawing/2014/main" id="{E3C51832-7A1D-46AA-9A7A-A242FD4ABEC4}"/>
                </a:ext>
              </a:extLst>
            </p:cNvPr>
            <p:cNvSpPr/>
            <p:nvPr/>
          </p:nvSpPr>
          <p:spPr>
            <a:xfrm>
              <a:off x="379952" y="6583780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A9CE3CB-ABA4-4779-9F7C-76B1B975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5"/>
          <a:stretch/>
        </p:blipFill>
        <p:spPr>
          <a:xfrm>
            <a:off x="11220544" y="5416553"/>
            <a:ext cx="646275" cy="103263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FA5B11-87B5-44ED-93E9-737DDB4A6393}"/>
              </a:ext>
            </a:extLst>
          </p:cNvPr>
          <p:cNvGrpSpPr/>
          <p:nvPr/>
        </p:nvGrpSpPr>
        <p:grpSpPr>
          <a:xfrm>
            <a:off x="11651903" y="5803376"/>
            <a:ext cx="304729" cy="890360"/>
            <a:chOff x="7278317" y="3475632"/>
            <a:chExt cx="304729" cy="890360"/>
          </a:xfrm>
        </p:grpSpPr>
        <p:sp>
          <p:nvSpPr>
            <p:cNvPr id="33" name="하트 32">
              <a:extLst>
                <a:ext uri="{FF2B5EF4-FFF2-40B4-BE49-F238E27FC236}">
                  <a16:creationId xmlns:a16="http://schemas.microsoft.com/office/drawing/2014/main" id="{A4EC7E8C-432D-45BD-9396-35C0700EEFE9}"/>
                </a:ext>
              </a:extLst>
            </p:cNvPr>
            <p:cNvSpPr/>
            <p:nvPr/>
          </p:nvSpPr>
          <p:spPr>
            <a:xfrm>
              <a:off x="7310954" y="4211578"/>
              <a:ext cx="154414" cy="154414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4" name="하트 33">
              <a:extLst>
                <a:ext uri="{FF2B5EF4-FFF2-40B4-BE49-F238E27FC236}">
                  <a16:creationId xmlns:a16="http://schemas.microsoft.com/office/drawing/2014/main" id="{92D95B47-4187-45C7-B76F-1CE125CB9EBE}"/>
                </a:ext>
              </a:extLst>
            </p:cNvPr>
            <p:cNvSpPr/>
            <p:nvPr/>
          </p:nvSpPr>
          <p:spPr>
            <a:xfrm rot="21077111">
              <a:off x="7278317" y="4013710"/>
              <a:ext cx="128269" cy="128269"/>
            </a:xfrm>
            <a:prstGeom prst="heart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5" name="하트 34">
              <a:extLst>
                <a:ext uri="{FF2B5EF4-FFF2-40B4-BE49-F238E27FC236}">
                  <a16:creationId xmlns:a16="http://schemas.microsoft.com/office/drawing/2014/main" id="{F9D2CC68-383E-4388-907E-F0C5512FFEF5}"/>
                </a:ext>
              </a:extLst>
            </p:cNvPr>
            <p:cNvSpPr/>
            <p:nvPr/>
          </p:nvSpPr>
          <p:spPr>
            <a:xfrm>
              <a:off x="7432351" y="3940198"/>
              <a:ext cx="125070" cy="125070"/>
            </a:xfrm>
            <a:prstGeom prst="heart">
              <a:avLst/>
            </a:prstGeom>
            <a:solidFill>
              <a:srgbClr val="FF5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EA2B0B2-B960-4A8F-9D2B-C00116FB6C1E}"/>
                </a:ext>
              </a:extLst>
            </p:cNvPr>
            <p:cNvSpPr/>
            <p:nvPr/>
          </p:nvSpPr>
          <p:spPr>
            <a:xfrm>
              <a:off x="7367803" y="3761001"/>
              <a:ext cx="94818" cy="94818"/>
            </a:xfrm>
            <a:prstGeom prst="heart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7" name="하트 36">
              <a:extLst>
                <a:ext uri="{FF2B5EF4-FFF2-40B4-BE49-F238E27FC236}">
                  <a16:creationId xmlns:a16="http://schemas.microsoft.com/office/drawing/2014/main" id="{2234FB09-8043-40DF-B5B3-7F661F510976}"/>
                </a:ext>
              </a:extLst>
            </p:cNvPr>
            <p:cNvSpPr/>
            <p:nvPr/>
          </p:nvSpPr>
          <p:spPr>
            <a:xfrm>
              <a:off x="7315935" y="3886423"/>
              <a:ext cx="66185" cy="66185"/>
            </a:xfrm>
            <a:prstGeom prst="heart">
              <a:avLst/>
            </a:prstGeom>
            <a:solidFill>
              <a:srgbClr val="FF5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8" name="하트 37">
              <a:extLst>
                <a:ext uri="{FF2B5EF4-FFF2-40B4-BE49-F238E27FC236}">
                  <a16:creationId xmlns:a16="http://schemas.microsoft.com/office/drawing/2014/main" id="{991AD7BF-13D5-4B40-888A-6E8E70C02057}"/>
                </a:ext>
              </a:extLst>
            </p:cNvPr>
            <p:cNvSpPr/>
            <p:nvPr/>
          </p:nvSpPr>
          <p:spPr>
            <a:xfrm rot="690321">
              <a:off x="7508290" y="3697336"/>
              <a:ext cx="61208" cy="61208"/>
            </a:xfrm>
            <a:prstGeom prst="heart">
              <a:avLst/>
            </a:prstGeom>
            <a:solidFill>
              <a:srgbClr val="FF5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3791195B-E296-4E50-B9FB-80110F5A075F}"/>
                </a:ext>
              </a:extLst>
            </p:cNvPr>
            <p:cNvSpPr/>
            <p:nvPr/>
          </p:nvSpPr>
          <p:spPr>
            <a:xfrm>
              <a:off x="7521838" y="3825215"/>
              <a:ext cx="61208" cy="61208"/>
            </a:xfrm>
            <a:prstGeom prst="heart">
              <a:avLst/>
            </a:prstGeom>
            <a:solidFill>
              <a:srgbClr val="FF5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C29D2EEA-5648-47AB-B890-D48AEBBE6B7A}"/>
                </a:ext>
              </a:extLst>
            </p:cNvPr>
            <p:cNvSpPr/>
            <p:nvPr/>
          </p:nvSpPr>
          <p:spPr>
            <a:xfrm>
              <a:off x="7426039" y="3609433"/>
              <a:ext cx="61208" cy="61208"/>
            </a:xfrm>
            <a:prstGeom prst="heart">
              <a:avLst/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1" name="하트 40">
              <a:extLst>
                <a:ext uri="{FF2B5EF4-FFF2-40B4-BE49-F238E27FC236}">
                  <a16:creationId xmlns:a16="http://schemas.microsoft.com/office/drawing/2014/main" id="{53739F89-A23A-4D25-91F4-BED9DA715C38}"/>
                </a:ext>
              </a:extLst>
            </p:cNvPr>
            <p:cNvSpPr/>
            <p:nvPr/>
          </p:nvSpPr>
          <p:spPr>
            <a:xfrm>
              <a:off x="7529582" y="3558045"/>
              <a:ext cx="45719" cy="45719"/>
            </a:xfrm>
            <a:prstGeom prst="heart">
              <a:avLst/>
            </a:prstGeom>
            <a:solidFill>
              <a:srgbClr val="FF5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7487247" y="3475632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5F6EFB-AEF1-44C5-B11A-DCB394FDF7D8}"/>
              </a:ext>
            </a:extLst>
          </p:cNvPr>
          <p:cNvGrpSpPr/>
          <p:nvPr/>
        </p:nvGrpSpPr>
        <p:grpSpPr>
          <a:xfrm>
            <a:off x="11562933" y="5256859"/>
            <a:ext cx="527468" cy="241404"/>
            <a:chOff x="8164152" y="652091"/>
            <a:chExt cx="527468" cy="241404"/>
          </a:xfrm>
          <a:solidFill>
            <a:srgbClr val="FF5050"/>
          </a:solidFill>
          <a:effectLst>
            <a:outerShdw dist="25400" dir="3000000" algn="tl" rotWithShape="0">
              <a:srgbClr val="FF5050">
                <a:alpha val="30000"/>
              </a:srgbClr>
            </a:outerShdw>
          </a:effectLst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911E0EF-2890-4EB1-BC71-482AB27EBD8E}"/>
                </a:ext>
              </a:extLst>
            </p:cNvPr>
            <p:cNvSpPr/>
            <p:nvPr/>
          </p:nvSpPr>
          <p:spPr>
            <a:xfrm rot="20462479" flipH="1">
              <a:off x="8226766" y="698788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4" name="사각형: 둥근 모서리 11">
              <a:extLst>
                <a:ext uri="{FF2B5EF4-FFF2-40B4-BE49-F238E27FC236}">
                  <a16:creationId xmlns:a16="http://schemas.microsoft.com/office/drawing/2014/main" id="{A4B7BE0C-21E2-4F04-B1C5-0F57EFC41736}"/>
                </a:ext>
              </a:extLst>
            </p:cNvPr>
            <p:cNvSpPr/>
            <p:nvPr/>
          </p:nvSpPr>
          <p:spPr>
            <a:xfrm>
              <a:off x="8164152" y="652091"/>
              <a:ext cx="527468" cy="21537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9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좋아요</a:t>
              </a:r>
            </a:p>
          </p:txBody>
        </p: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9194BE-50DA-B168-2EF8-AA9423FDA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553" y="860327"/>
            <a:ext cx="7376280" cy="5435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D563E9-9A0A-15C2-CC4D-490CA3BD4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428" y="864805"/>
            <a:ext cx="7473335" cy="54351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73D61-A5F1-13FA-B950-1D0B0B590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552" y="875378"/>
            <a:ext cx="7492195" cy="529799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941E92-47CA-226A-1D2B-5D5318EF0811}"/>
              </a:ext>
            </a:extLst>
          </p:cNvPr>
          <p:cNvGrpSpPr/>
          <p:nvPr/>
        </p:nvGrpSpPr>
        <p:grpSpPr>
          <a:xfrm>
            <a:off x="443018" y="987172"/>
            <a:ext cx="1874779" cy="5506463"/>
            <a:chOff x="443018" y="987172"/>
            <a:chExt cx="1874779" cy="55064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631623-5000-2ABB-C9E6-39E1FD3DDBB3}"/>
                </a:ext>
              </a:extLst>
            </p:cNvPr>
            <p:cNvGrpSpPr/>
            <p:nvPr/>
          </p:nvGrpSpPr>
          <p:grpSpPr>
            <a:xfrm>
              <a:off x="517700" y="987172"/>
              <a:ext cx="1761031" cy="2559537"/>
              <a:chOff x="8339314" y="2772296"/>
              <a:chExt cx="1315821" cy="213100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749961B-48BD-41C5-051D-0803D79B15E0}"/>
                  </a:ext>
                </a:extLst>
              </p:cNvPr>
              <p:cNvGrpSpPr/>
              <p:nvPr/>
            </p:nvGrpSpPr>
            <p:grpSpPr>
              <a:xfrm>
                <a:off x="8339314" y="2772296"/>
                <a:ext cx="1315821" cy="2131008"/>
                <a:chOff x="4774155" y="1273617"/>
                <a:chExt cx="2654352" cy="3894559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1AF0356-AE7F-82B3-F1CF-FB5FE8D1D743}"/>
                    </a:ext>
                  </a:extLst>
                </p:cNvPr>
                <p:cNvSpPr/>
                <p:nvPr/>
              </p:nvSpPr>
              <p:spPr>
                <a:xfrm>
                  <a:off x="4774155" y="1273617"/>
                  <a:ext cx="2638424" cy="3894559"/>
                </a:xfrm>
                <a:prstGeom prst="rect">
                  <a:avLst/>
                </a:prstGeom>
                <a:solidFill>
                  <a:schemeClr val="bg1"/>
                </a:solidFill>
                <a:ln w="79375">
                  <a:solidFill>
                    <a:schemeClr val="bg1"/>
                  </a:solidFill>
                </a:ln>
                <a:effectLst>
                  <a:outerShdw blurRad="304800" dist="190500" dir="2700000" algn="tl" rotWithShape="0">
                    <a:srgbClr val="FFBB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rtlCol="0" anchor="t"/>
                <a:lstStyle/>
                <a:p>
                  <a:pPr marL="447675" latinLnBrk="0">
                    <a:defRPr/>
                  </a:pPr>
                  <a:r>
                    <a:rPr lang="ko-KR" altLang="en-US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r>
                    <a:rPr lang="en-US" altLang="ko-KR" sz="1200" b="1" ker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   </a:t>
                  </a: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marL="447675" latinLnBrk="0">
                    <a:defRPr/>
                  </a:pPr>
                  <a:endParaRPr lang="en-US" altLang="ko-KR" sz="5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1EC23F7-B166-71A6-5E78-A2A2097F6FE4}"/>
                    </a:ext>
                  </a:extLst>
                </p:cNvPr>
                <p:cNvSpPr/>
                <p:nvPr/>
              </p:nvSpPr>
              <p:spPr>
                <a:xfrm>
                  <a:off x="4790082" y="1767866"/>
                  <a:ext cx="2638425" cy="2638425"/>
                </a:xfrm>
                <a:prstGeom prst="rect">
                  <a:avLst/>
                </a:prstGeom>
                <a:solidFill>
                  <a:srgbClr val="FCF0F0"/>
                </a:solidFill>
                <a:ln w="79375">
                  <a:solidFill>
                    <a:schemeClr val="bg1"/>
                  </a:solidFill>
                </a:ln>
                <a:effectLst>
                  <a:innerShdw blurRad="596900" dist="50800" dir="13500000">
                    <a:srgbClr val="FFBBBC">
                      <a:alpha val="54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9EC080B-FCE7-B401-13FE-A3D1CC15F8B2}"/>
                    </a:ext>
                  </a:extLst>
                </p:cNvPr>
                <p:cNvGrpSpPr/>
                <p:nvPr/>
              </p:nvGrpSpPr>
              <p:grpSpPr>
                <a:xfrm>
                  <a:off x="5052010" y="4571037"/>
                  <a:ext cx="2234562" cy="153508"/>
                  <a:chOff x="5088522" y="4425002"/>
                  <a:chExt cx="2234562" cy="153508"/>
                </a:xfrm>
              </p:grpSpPr>
              <p:sp>
                <p:nvSpPr>
                  <p:cNvPr id="61" name="Freeform 9">
                    <a:extLst>
                      <a:ext uri="{FF2B5EF4-FFF2-40B4-BE49-F238E27FC236}">
                        <a16:creationId xmlns:a16="http://schemas.microsoft.com/office/drawing/2014/main" id="{34E9818C-669F-179A-B138-F30C65787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57092" y="4425002"/>
                    <a:ext cx="165992" cy="153508"/>
                  </a:xfrm>
                  <a:custGeom>
                    <a:avLst/>
                    <a:gdLst>
                      <a:gd name="T0" fmla="*/ 1093 w 9310"/>
                      <a:gd name="T1" fmla="*/ 12245 h 12286"/>
                      <a:gd name="T2" fmla="*/ 582 w 9310"/>
                      <a:gd name="T3" fmla="*/ 12007 h 12286"/>
                      <a:gd name="T4" fmla="*/ 279 w 9310"/>
                      <a:gd name="T5" fmla="*/ 11710 h 12286"/>
                      <a:gd name="T6" fmla="*/ 42 w 9310"/>
                      <a:gd name="T7" fmla="*/ 11209 h 12286"/>
                      <a:gd name="T8" fmla="*/ 0 w 9310"/>
                      <a:gd name="T9" fmla="*/ 1919 h 12286"/>
                      <a:gd name="T10" fmla="*/ 117 w 9310"/>
                      <a:gd name="T11" fmla="*/ 1260 h 12286"/>
                      <a:gd name="T12" fmla="*/ 498 w 9310"/>
                      <a:gd name="T13" fmla="*/ 629 h 12286"/>
                      <a:gd name="T14" fmla="*/ 1088 w 9310"/>
                      <a:gd name="T15" fmla="*/ 189 h 12286"/>
                      <a:gd name="T16" fmla="*/ 1821 w 9310"/>
                      <a:gd name="T17" fmla="*/ 1 h 12286"/>
                      <a:gd name="T18" fmla="*/ 7682 w 9310"/>
                      <a:gd name="T19" fmla="*/ 22 h 12286"/>
                      <a:gd name="T20" fmla="*/ 8385 w 9310"/>
                      <a:gd name="T21" fmla="*/ 278 h 12286"/>
                      <a:gd name="T22" fmla="*/ 8929 w 9310"/>
                      <a:gd name="T23" fmla="*/ 772 h 12286"/>
                      <a:gd name="T24" fmla="*/ 9250 w 9310"/>
                      <a:gd name="T25" fmla="*/ 1440 h 12286"/>
                      <a:gd name="T26" fmla="*/ 9310 w 9310"/>
                      <a:gd name="T27" fmla="*/ 8471 h 12286"/>
                      <a:gd name="T28" fmla="*/ 9201 w 9310"/>
                      <a:gd name="T29" fmla="*/ 8777 h 12286"/>
                      <a:gd name="T30" fmla="*/ 8880 w 9310"/>
                      <a:gd name="T31" fmla="*/ 8949 h 12286"/>
                      <a:gd name="T32" fmla="*/ 8601 w 9310"/>
                      <a:gd name="T33" fmla="*/ 8894 h 12286"/>
                      <a:gd name="T34" fmla="*/ 8370 w 9310"/>
                      <a:gd name="T35" fmla="*/ 8615 h 12286"/>
                      <a:gd name="T36" fmla="*/ 8349 w 9310"/>
                      <a:gd name="T37" fmla="*/ 1870 h 12286"/>
                      <a:gd name="T38" fmla="*/ 8255 w 9310"/>
                      <a:gd name="T39" fmla="*/ 1503 h 12286"/>
                      <a:gd name="T40" fmla="*/ 8035 w 9310"/>
                      <a:gd name="T41" fmla="*/ 1209 h 12286"/>
                      <a:gd name="T42" fmla="*/ 7720 w 9310"/>
                      <a:gd name="T43" fmla="*/ 1018 h 12286"/>
                      <a:gd name="T44" fmla="*/ 7390 w 9310"/>
                      <a:gd name="T45" fmla="*/ 960 h 12286"/>
                      <a:gd name="T46" fmla="*/ 1680 w 9310"/>
                      <a:gd name="T47" fmla="*/ 989 h 12286"/>
                      <a:gd name="T48" fmla="*/ 1346 w 9310"/>
                      <a:gd name="T49" fmla="*/ 1150 h 12286"/>
                      <a:gd name="T50" fmla="*/ 1098 w 9310"/>
                      <a:gd name="T51" fmla="*/ 1423 h 12286"/>
                      <a:gd name="T52" fmla="*/ 970 w 9310"/>
                      <a:gd name="T53" fmla="*/ 1774 h 12286"/>
                      <a:gd name="T54" fmla="*/ 962 w 9310"/>
                      <a:gd name="T55" fmla="*/ 10904 h 12286"/>
                      <a:gd name="T56" fmla="*/ 1091 w 9310"/>
                      <a:gd name="T57" fmla="*/ 11185 h 12286"/>
                      <a:gd name="T58" fmla="*/ 1405 w 9310"/>
                      <a:gd name="T59" fmla="*/ 11326 h 12286"/>
                      <a:gd name="T60" fmla="*/ 1677 w 9310"/>
                      <a:gd name="T61" fmla="*/ 11273 h 12286"/>
                      <a:gd name="T62" fmla="*/ 4346 w 9310"/>
                      <a:gd name="T63" fmla="*/ 8559 h 12286"/>
                      <a:gd name="T64" fmla="*/ 4655 w 9310"/>
                      <a:gd name="T65" fmla="*/ 8448 h 12286"/>
                      <a:gd name="T66" fmla="*/ 4964 w 9310"/>
                      <a:gd name="T67" fmla="*/ 8559 h 12286"/>
                      <a:gd name="T68" fmla="*/ 7633 w 9310"/>
                      <a:gd name="T69" fmla="*/ 11273 h 12286"/>
                      <a:gd name="T70" fmla="*/ 7902 w 9310"/>
                      <a:gd name="T71" fmla="*/ 11326 h 12286"/>
                      <a:gd name="T72" fmla="*/ 8215 w 9310"/>
                      <a:gd name="T73" fmla="*/ 11182 h 12286"/>
                      <a:gd name="T74" fmla="*/ 8349 w 9310"/>
                      <a:gd name="T75" fmla="*/ 10897 h 12286"/>
                      <a:gd name="T76" fmla="*/ 8408 w 9310"/>
                      <a:gd name="T77" fmla="*/ 10618 h 12286"/>
                      <a:gd name="T78" fmla="*/ 8687 w 9310"/>
                      <a:gd name="T79" fmla="*/ 10387 h 12286"/>
                      <a:gd name="T80" fmla="*/ 8974 w 9310"/>
                      <a:gd name="T81" fmla="*/ 10387 h 12286"/>
                      <a:gd name="T82" fmla="*/ 9253 w 9310"/>
                      <a:gd name="T83" fmla="*/ 10618 h 12286"/>
                      <a:gd name="T84" fmla="*/ 9309 w 9310"/>
                      <a:gd name="T85" fmla="*/ 10920 h 12286"/>
                      <a:gd name="T86" fmla="*/ 9174 w 9310"/>
                      <a:gd name="T87" fmla="*/ 11466 h 12286"/>
                      <a:gd name="T88" fmla="*/ 8890 w 9310"/>
                      <a:gd name="T89" fmla="*/ 11865 h 12286"/>
                      <a:gd name="T90" fmla="*/ 8474 w 9310"/>
                      <a:gd name="T91" fmla="*/ 12151 h 12286"/>
                      <a:gd name="T92" fmla="*/ 7913 w 9310"/>
                      <a:gd name="T93" fmla="*/ 12286 h 12286"/>
                      <a:gd name="T94" fmla="*/ 7489 w 9310"/>
                      <a:gd name="T95" fmla="*/ 12242 h 12286"/>
                      <a:gd name="T96" fmla="*/ 6997 w 9310"/>
                      <a:gd name="T97" fmla="*/ 12001 h 12286"/>
                      <a:gd name="T98" fmla="*/ 2472 w 9310"/>
                      <a:gd name="T99" fmla="*/ 11859 h 12286"/>
                      <a:gd name="T100" fmla="*/ 2080 w 9310"/>
                      <a:gd name="T101" fmla="*/ 12145 h 12286"/>
                      <a:gd name="T102" fmla="*/ 1545 w 9310"/>
                      <a:gd name="T103" fmla="*/ 12285 h 12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9310" h="12286">
                        <a:moveTo>
                          <a:pt x="1447" y="12286"/>
                        </a:moveTo>
                        <a:lnTo>
                          <a:pt x="1375" y="12286"/>
                        </a:lnTo>
                        <a:lnTo>
                          <a:pt x="1232" y="12272"/>
                        </a:lnTo>
                        <a:lnTo>
                          <a:pt x="1093" y="12245"/>
                        </a:lnTo>
                        <a:lnTo>
                          <a:pt x="957" y="12203"/>
                        </a:lnTo>
                        <a:lnTo>
                          <a:pt x="826" y="12150"/>
                        </a:lnTo>
                        <a:lnTo>
                          <a:pt x="700" y="12085"/>
                        </a:lnTo>
                        <a:lnTo>
                          <a:pt x="582" y="12007"/>
                        </a:lnTo>
                        <a:lnTo>
                          <a:pt x="471" y="11918"/>
                        </a:lnTo>
                        <a:lnTo>
                          <a:pt x="419" y="11869"/>
                        </a:lnTo>
                        <a:lnTo>
                          <a:pt x="370" y="11818"/>
                        </a:lnTo>
                        <a:lnTo>
                          <a:pt x="279" y="11710"/>
                        </a:lnTo>
                        <a:lnTo>
                          <a:pt x="202" y="11595"/>
                        </a:lnTo>
                        <a:lnTo>
                          <a:pt x="135" y="11471"/>
                        </a:lnTo>
                        <a:lnTo>
                          <a:pt x="82" y="11343"/>
                        </a:lnTo>
                        <a:lnTo>
                          <a:pt x="42" y="11209"/>
                        </a:lnTo>
                        <a:lnTo>
                          <a:pt x="14" y="11070"/>
                        </a:lnTo>
                        <a:lnTo>
                          <a:pt x="1" y="10927"/>
                        </a:lnTo>
                        <a:lnTo>
                          <a:pt x="0" y="10855"/>
                        </a:lnTo>
                        <a:lnTo>
                          <a:pt x="0" y="1919"/>
                        </a:lnTo>
                        <a:lnTo>
                          <a:pt x="1" y="1821"/>
                        </a:lnTo>
                        <a:lnTo>
                          <a:pt x="22" y="1627"/>
                        </a:lnTo>
                        <a:lnTo>
                          <a:pt x="60" y="1440"/>
                        </a:lnTo>
                        <a:lnTo>
                          <a:pt x="117" y="1260"/>
                        </a:lnTo>
                        <a:lnTo>
                          <a:pt x="189" y="1089"/>
                        </a:lnTo>
                        <a:lnTo>
                          <a:pt x="278" y="924"/>
                        </a:lnTo>
                        <a:lnTo>
                          <a:pt x="382" y="772"/>
                        </a:lnTo>
                        <a:lnTo>
                          <a:pt x="498" y="629"/>
                        </a:lnTo>
                        <a:lnTo>
                          <a:pt x="629" y="498"/>
                        </a:lnTo>
                        <a:lnTo>
                          <a:pt x="772" y="382"/>
                        </a:lnTo>
                        <a:lnTo>
                          <a:pt x="924" y="278"/>
                        </a:lnTo>
                        <a:lnTo>
                          <a:pt x="1088" y="189"/>
                        </a:lnTo>
                        <a:lnTo>
                          <a:pt x="1260" y="117"/>
                        </a:lnTo>
                        <a:lnTo>
                          <a:pt x="1440" y="60"/>
                        </a:lnTo>
                        <a:lnTo>
                          <a:pt x="1627" y="22"/>
                        </a:lnTo>
                        <a:lnTo>
                          <a:pt x="1821" y="1"/>
                        </a:lnTo>
                        <a:lnTo>
                          <a:pt x="1919" y="0"/>
                        </a:lnTo>
                        <a:lnTo>
                          <a:pt x="7390" y="0"/>
                        </a:lnTo>
                        <a:lnTo>
                          <a:pt x="7489" y="1"/>
                        </a:lnTo>
                        <a:lnTo>
                          <a:pt x="7682" y="22"/>
                        </a:lnTo>
                        <a:lnTo>
                          <a:pt x="7869" y="60"/>
                        </a:lnTo>
                        <a:lnTo>
                          <a:pt x="8049" y="117"/>
                        </a:lnTo>
                        <a:lnTo>
                          <a:pt x="8222" y="189"/>
                        </a:lnTo>
                        <a:lnTo>
                          <a:pt x="8385" y="278"/>
                        </a:lnTo>
                        <a:lnTo>
                          <a:pt x="8539" y="382"/>
                        </a:lnTo>
                        <a:lnTo>
                          <a:pt x="8681" y="498"/>
                        </a:lnTo>
                        <a:lnTo>
                          <a:pt x="8811" y="629"/>
                        </a:lnTo>
                        <a:lnTo>
                          <a:pt x="8929" y="772"/>
                        </a:lnTo>
                        <a:lnTo>
                          <a:pt x="9033" y="924"/>
                        </a:lnTo>
                        <a:lnTo>
                          <a:pt x="9120" y="1089"/>
                        </a:lnTo>
                        <a:lnTo>
                          <a:pt x="9194" y="1260"/>
                        </a:lnTo>
                        <a:lnTo>
                          <a:pt x="9250" y="1440"/>
                        </a:lnTo>
                        <a:lnTo>
                          <a:pt x="9289" y="1627"/>
                        </a:lnTo>
                        <a:lnTo>
                          <a:pt x="9308" y="1821"/>
                        </a:lnTo>
                        <a:lnTo>
                          <a:pt x="9310" y="1919"/>
                        </a:lnTo>
                        <a:lnTo>
                          <a:pt x="9310" y="8471"/>
                        </a:lnTo>
                        <a:lnTo>
                          <a:pt x="9308" y="8521"/>
                        </a:lnTo>
                        <a:lnTo>
                          <a:pt x="9289" y="8615"/>
                        </a:lnTo>
                        <a:lnTo>
                          <a:pt x="9253" y="8700"/>
                        </a:lnTo>
                        <a:lnTo>
                          <a:pt x="9201" y="8777"/>
                        </a:lnTo>
                        <a:lnTo>
                          <a:pt x="9136" y="8842"/>
                        </a:lnTo>
                        <a:lnTo>
                          <a:pt x="9058" y="8894"/>
                        </a:lnTo>
                        <a:lnTo>
                          <a:pt x="8974" y="8930"/>
                        </a:lnTo>
                        <a:lnTo>
                          <a:pt x="8880" y="8949"/>
                        </a:lnTo>
                        <a:lnTo>
                          <a:pt x="8830" y="8952"/>
                        </a:lnTo>
                        <a:lnTo>
                          <a:pt x="8781" y="8949"/>
                        </a:lnTo>
                        <a:lnTo>
                          <a:pt x="8687" y="8930"/>
                        </a:lnTo>
                        <a:lnTo>
                          <a:pt x="8601" y="8894"/>
                        </a:lnTo>
                        <a:lnTo>
                          <a:pt x="8524" y="8842"/>
                        </a:lnTo>
                        <a:lnTo>
                          <a:pt x="8460" y="8777"/>
                        </a:lnTo>
                        <a:lnTo>
                          <a:pt x="8408" y="8700"/>
                        </a:lnTo>
                        <a:lnTo>
                          <a:pt x="8370" y="8615"/>
                        </a:lnTo>
                        <a:lnTo>
                          <a:pt x="8352" y="8521"/>
                        </a:lnTo>
                        <a:lnTo>
                          <a:pt x="8350" y="8471"/>
                        </a:lnTo>
                        <a:lnTo>
                          <a:pt x="8350" y="1919"/>
                        </a:lnTo>
                        <a:lnTo>
                          <a:pt x="8349" y="1870"/>
                        </a:lnTo>
                        <a:lnTo>
                          <a:pt x="8340" y="1774"/>
                        </a:lnTo>
                        <a:lnTo>
                          <a:pt x="8320" y="1680"/>
                        </a:lnTo>
                        <a:lnTo>
                          <a:pt x="8293" y="1590"/>
                        </a:lnTo>
                        <a:lnTo>
                          <a:pt x="8255" y="1503"/>
                        </a:lnTo>
                        <a:lnTo>
                          <a:pt x="8211" y="1423"/>
                        </a:lnTo>
                        <a:lnTo>
                          <a:pt x="8160" y="1346"/>
                        </a:lnTo>
                        <a:lnTo>
                          <a:pt x="8101" y="1274"/>
                        </a:lnTo>
                        <a:lnTo>
                          <a:pt x="8035" y="1209"/>
                        </a:lnTo>
                        <a:lnTo>
                          <a:pt x="7964" y="1150"/>
                        </a:lnTo>
                        <a:lnTo>
                          <a:pt x="7888" y="1099"/>
                        </a:lnTo>
                        <a:lnTo>
                          <a:pt x="7806" y="1054"/>
                        </a:lnTo>
                        <a:lnTo>
                          <a:pt x="7720" y="1018"/>
                        </a:lnTo>
                        <a:lnTo>
                          <a:pt x="7630" y="989"/>
                        </a:lnTo>
                        <a:lnTo>
                          <a:pt x="7537" y="970"/>
                        </a:lnTo>
                        <a:lnTo>
                          <a:pt x="7440" y="960"/>
                        </a:lnTo>
                        <a:lnTo>
                          <a:pt x="7390" y="960"/>
                        </a:lnTo>
                        <a:lnTo>
                          <a:pt x="1919" y="960"/>
                        </a:lnTo>
                        <a:lnTo>
                          <a:pt x="1870" y="960"/>
                        </a:lnTo>
                        <a:lnTo>
                          <a:pt x="1774" y="970"/>
                        </a:lnTo>
                        <a:lnTo>
                          <a:pt x="1680" y="989"/>
                        </a:lnTo>
                        <a:lnTo>
                          <a:pt x="1589" y="1018"/>
                        </a:lnTo>
                        <a:lnTo>
                          <a:pt x="1503" y="1054"/>
                        </a:lnTo>
                        <a:lnTo>
                          <a:pt x="1422" y="1099"/>
                        </a:lnTo>
                        <a:lnTo>
                          <a:pt x="1346" y="1150"/>
                        </a:lnTo>
                        <a:lnTo>
                          <a:pt x="1274" y="1209"/>
                        </a:lnTo>
                        <a:lnTo>
                          <a:pt x="1209" y="1274"/>
                        </a:lnTo>
                        <a:lnTo>
                          <a:pt x="1150" y="1346"/>
                        </a:lnTo>
                        <a:lnTo>
                          <a:pt x="1098" y="1423"/>
                        </a:lnTo>
                        <a:lnTo>
                          <a:pt x="1054" y="1503"/>
                        </a:lnTo>
                        <a:lnTo>
                          <a:pt x="1018" y="1590"/>
                        </a:lnTo>
                        <a:lnTo>
                          <a:pt x="989" y="1680"/>
                        </a:lnTo>
                        <a:lnTo>
                          <a:pt x="970" y="1774"/>
                        </a:lnTo>
                        <a:lnTo>
                          <a:pt x="960" y="1870"/>
                        </a:lnTo>
                        <a:lnTo>
                          <a:pt x="960" y="1919"/>
                        </a:lnTo>
                        <a:lnTo>
                          <a:pt x="960" y="10855"/>
                        </a:lnTo>
                        <a:lnTo>
                          <a:pt x="962" y="10904"/>
                        </a:lnTo>
                        <a:lnTo>
                          <a:pt x="978" y="10995"/>
                        </a:lnTo>
                        <a:lnTo>
                          <a:pt x="1011" y="11078"/>
                        </a:lnTo>
                        <a:lnTo>
                          <a:pt x="1061" y="11152"/>
                        </a:lnTo>
                        <a:lnTo>
                          <a:pt x="1091" y="11185"/>
                        </a:lnTo>
                        <a:lnTo>
                          <a:pt x="1129" y="11218"/>
                        </a:lnTo>
                        <a:lnTo>
                          <a:pt x="1212" y="11271"/>
                        </a:lnTo>
                        <a:lnTo>
                          <a:pt x="1306" y="11307"/>
                        </a:lnTo>
                        <a:lnTo>
                          <a:pt x="1405" y="11326"/>
                        </a:lnTo>
                        <a:lnTo>
                          <a:pt x="1456" y="11327"/>
                        </a:lnTo>
                        <a:lnTo>
                          <a:pt x="1504" y="11325"/>
                        </a:lnTo>
                        <a:lnTo>
                          <a:pt x="1595" y="11307"/>
                        </a:lnTo>
                        <a:lnTo>
                          <a:pt x="1677" y="11273"/>
                        </a:lnTo>
                        <a:lnTo>
                          <a:pt x="1751" y="11222"/>
                        </a:lnTo>
                        <a:lnTo>
                          <a:pt x="1784" y="11191"/>
                        </a:lnTo>
                        <a:lnTo>
                          <a:pt x="4310" y="8592"/>
                        </a:lnTo>
                        <a:lnTo>
                          <a:pt x="4346" y="8559"/>
                        </a:lnTo>
                        <a:lnTo>
                          <a:pt x="4426" y="8505"/>
                        </a:lnTo>
                        <a:lnTo>
                          <a:pt x="4513" y="8468"/>
                        </a:lnTo>
                        <a:lnTo>
                          <a:pt x="4607" y="8449"/>
                        </a:lnTo>
                        <a:lnTo>
                          <a:pt x="4655" y="8448"/>
                        </a:lnTo>
                        <a:lnTo>
                          <a:pt x="4703" y="8449"/>
                        </a:lnTo>
                        <a:lnTo>
                          <a:pt x="4797" y="8468"/>
                        </a:lnTo>
                        <a:lnTo>
                          <a:pt x="4885" y="8505"/>
                        </a:lnTo>
                        <a:lnTo>
                          <a:pt x="4964" y="8559"/>
                        </a:lnTo>
                        <a:lnTo>
                          <a:pt x="4999" y="8592"/>
                        </a:lnTo>
                        <a:lnTo>
                          <a:pt x="7527" y="11191"/>
                        </a:lnTo>
                        <a:lnTo>
                          <a:pt x="7560" y="11222"/>
                        </a:lnTo>
                        <a:lnTo>
                          <a:pt x="7633" y="11273"/>
                        </a:lnTo>
                        <a:lnTo>
                          <a:pt x="7714" y="11307"/>
                        </a:lnTo>
                        <a:lnTo>
                          <a:pt x="7803" y="11325"/>
                        </a:lnTo>
                        <a:lnTo>
                          <a:pt x="7852" y="11327"/>
                        </a:lnTo>
                        <a:lnTo>
                          <a:pt x="7902" y="11326"/>
                        </a:lnTo>
                        <a:lnTo>
                          <a:pt x="8002" y="11306"/>
                        </a:lnTo>
                        <a:lnTo>
                          <a:pt x="8095" y="11270"/>
                        </a:lnTo>
                        <a:lnTo>
                          <a:pt x="8179" y="11215"/>
                        </a:lnTo>
                        <a:lnTo>
                          <a:pt x="8215" y="11182"/>
                        </a:lnTo>
                        <a:lnTo>
                          <a:pt x="8248" y="11148"/>
                        </a:lnTo>
                        <a:lnTo>
                          <a:pt x="8298" y="11073"/>
                        </a:lnTo>
                        <a:lnTo>
                          <a:pt x="8331" y="10989"/>
                        </a:lnTo>
                        <a:lnTo>
                          <a:pt x="8349" y="10897"/>
                        </a:lnTo>
                        <a:lnTo>
                          <a:pt x="8350" y="10847"/>
                        </a:lnTo>
                        <a:lnTo>
                          <a:pt x="8352" y="10798"/>
                        </a:lnTo>
                        <a:lnTo>
                          <a:pt x="8370" y="10704"/>
                        </a:lnTo>
                        <a:lnTo>
                          <a:pt x="8408" y="10618"/>
                        </a:lnTo>
                        <a:lnTo>
                          <a:pt x="8460" y="10541"/>
                        </a:lnTo>
                        <a:lnTo>
                          <a:pt x="8524" y="10477"/>
                        </a:lnTo>
                        <a:lnTo>
                          <a:pt x="8601" y="10425"/>
                        </a:lnTo>
                        <a:lnTo>
                          <a:pt x="8687" y="10387"/>
                        </a:lnTo>
                        <a:lnTo>
                          <a:pt x="8781" y="10369"/>
                        </a:lnTo>
                        <a:lnTo>
                          <a:pt x="8830" y="10367"/>
                        </a:lnTo>
                        <a:lnTo>
                          <a:pt x="8880" y="10369"/>
                        </a:lnTo>
                        <a:lnTo>
                          <a:pt x="8974" y="10387"/>
                        </a:lnTo>
                        <a:lnTo>
                          <a:pt x="9058" y="10425"/>
                        </a:lnTo>
                        <a:lnTo>
                          <a:pt x="9136" y="10477"/>
                        </a:lnTo>
                        <a:lnTo>
                          <a:pt x="9201" y="10541"/>
                        </a:lnTo>
                        <a:lnTo>
                          <a:pt x="9253" y="10618"/>
                        </a:lnTo>
                        <a:lnTo>
                          <a:pt x="9289" y="10704"/>
                        </a:lnTo>
                        <a:lnTo>
                          <a:pt x="9308" y="10798"/>
                        </a:lnTo>
                        <a:lnTo>
                          <a:pt x="9310" y="10847"/>
                        </a:lnTo>
                        <a:lnTo>
                          <a:pt x="9309" y="10920"/>
                        </a:lnTo>
                        <a:lnTo>
                          <a:pt x="9295" y="11063"/>
                        </a:lnTo>
                        <a:lnTo>
                          <a:pt x="9267" y="11202"/>
                        </a:lnTo>
                        <a:lnTo>
                          <a:pt x="9227" y="11336"/>
                        </a:lnTo>
                        <a:lnTo>
                          <a:pt x="9174" y="11466"/>
                        </a:lnTo>
                        <a:lnTo>
                          <a:pt x="9107" y="11588"/>
                        </a:lnTo>
                        <a:lnTo>
                          <a:pt x="9030" y="11705"/>
                        </a:lnTo>
                        <a:lnTo>
                          <a:pt x="8939" y="11814"/>
                        </a:lnTo>
                        <a:lnTo>
                          <a:pt x="8890" y="11865"/>
                        </a:lnTo>
                        <a:lnTo>
                          <a:pt x="8837" y="11915"/>
                        </a:lnTo>
                        <a:lnTo>
                          <a:pt x="8724" y="12006"/>
                        </a:lnTo>
                        <a:lnTo>
                          <a:pt x="8602" y="12085"/>
                        </a:lnTo>
                        <a:lnTo>
                          <a:pt x="8474" y="12151"/>
                        </a:lnTo>
                        <a:lnTo>
                          <a:pt x="8340" y="12206"/>
                        </a:lnTo>
                        <a:lnTo>
                          <a:pt x="8200" y="12246"/>
                        </a:lnTo>
                        <a:lnTo>
                          <a:pt x="8058" y="12273"/>
                        </a:lnTo>
                        <a:lnTo>
                          <a:pt x="7913" y="12286"/>
                        </a:lnTo>
                        <a:lnTo>
                          <a:pt x="7841" y="12286"/>
                        </a:lnTo>
                        <a:lnTo>
                          <a:pt x="7767" y="12285"/>
                        </a:lnTo>
                        <a:lnTo>
                          <a:pt x="7626" y="12269"/>
                        </a:lnTo>
                        <a:lnTo>
                          <a:pt x="7489" y="12242"/>
                        </a:lnTo>
                        <a:lnTo>
                          <a:pt x="7358" y="12200"/>
                        </a:lnTo>
                        <a:lnTo>
                          <a:pt x="7232" y="12147"/>
                        </a:lnTo>
                        <a:lnTo>
                          <a:pt x="7111" y="12079"/>
                        </a:lnTo>
                        <a:lnTo>
                          <a:pt x="6997" y="12001"/>
                        </a:lnTo>
                        <a:lnTo>
                          <a:pt x="6889" y="11911"/>
                        </a:lnTo>
                        <a:lnTo>
                          <a:pt x="6839" y="11859"/>
                        </a:lnTo>
                        <a:lnTo>
                          <a:pt x="4655" y="9615"/>
                        </a:lnTo>
                        <a:lnTo>
                          <a:pt x="2472" y="11859"/>
                        </a:lnTo>
                        <a:lnTo>
                          <a:pt x="2422" y="11909"/>
                        </a:lnTo>
                        <a:lnTo>
                          <a:pt x="2315" y="12000"/>
                        </a:lnTo>
                        <a:lnTo>
                          <a:pt x="2201" y="12079"/>
                        </a:lnTo>
                        <a:lnTo>
                          <a:pt x="2080" y="12145"/>
                        </a:lnTo>
                        <a:lnTo>
                          <a:pt x="1955" y="12199"/>
                        </a:lnTo>
                        <a:lnTo>
                          <a:pt x="1823" y="12240"/>
                        </a:lnTo>
                        <a:lnTo>
                          <a:pt x="1686" y="12269"/>
                        </a:lnTo>
                        <a:lnTo>
                          <a:pt x="1545" y="12285"/>
                        </a:lnTo>
                        <a:lnTo>
                          <a:pt x="1473" y="12286"/>
                        </a:lnTo>
                        <a:lnTo>
                          <a:pt x="1460" y="12286"/>
                        </a:lnTo>
                        <a:lnTo>
                          <a:pt x="1447" y="1228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2" name="자유형 23">
                    <a:extLst>
                      <a:ext uri="{FF2B5EF4-FFF2-40B4-BE49-F238E27FC236}">
                        <a16:creationId xmlns:a16="http://schemas.microsoft.com/office/drawing/2014/main" id="{C024D280-FFB9-FE63-6B3B-C9AD14BEF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3450" y="4442431"/>
                    <a:ext cx="188248" cy="136079"/>
                  </a:xfrm>
                  <a:custGeom>
                    <a:avLst/>
                    <a:gdLst>
                      <a:gd name="connsiteX0" fmla="*/ 149021 w 448462"/>
                      <a:gd name="connsiteY0" fmla="*/ 328125 h 392491"/>
                      <a:gd name="connsiteX1" fmla="*/ 210588 w 448462"/>
                      <a:gd name="connsiteY1" fmla="*/ 357224 h 392491"/>
                      <a:gd name="connsiteX2" fmla="*/ 160375 w 448462"/>
                      <a:gd name="connsiteY2" fmla="*/ 391211 h 392491"/>
                      <a:gd name="connsiteX3" fmla="*/ 158502 w 448462"/>
                      <a:gd name="connsiteY3" fmla="*/ 392025 h 392491"/>
                      <a:gd name="connsiteX4" fmla="*/ 156629 w 448462"/>
                      <a:gd name="connsiteY4" fmla="*/ 392491 h 392491"/>
                      <a:gd name="connsiteX5" fmla="*/ 154757 w 448462"/>
                      <a:gd name="connsiteY5" fmla="*/ 392375 h 392491"/>
                      <a:gd name="connsiteX6" fmla="*/ 153001 w 448462"/>
                      <a:gd name="connsiteY6" fmla="*/ 391676 h 392491"/>
                      <a:gd name="connsiteX7" fmla="*/ 151362 w 448462"/>
                      <a:gd name="connsiteY7" fmla="*/ 390396 h 392491"/>
                      <a:gd name="connsiteX8" fmla="*/ 150075 w 448462"/>
                      <a:gd name="connsiteY8" fmla="*/ 388883 h 392491"/>
                      <a:gd name="connsiteX9" fmla="*/ 149255 w 448462"/>
                      <a:gd name="connsiteY9" fmla="*/ 387137 h 392491"/>
                      <a:gd name="connsiteX10" fmla="*/ 149021 w 448462"/>
                      <a:gd name="connsiteY10" fmla="*/ 385158 h 392491"/>
                      <a:gd name="connsiteX11" fmla="*/ 441235 w 448462"/>
                      <a:gd name="connsiteY11" fmla="*/ 0 h 392491"/>
                      <a:gd name="connsiteX12" fmla="*/ 442983 w 448462"/>
                      <a:gd name="connsiteY12" fmla="*/ 233 h 392491"/>
                      <a:gd name="connsiteX13" fmla="*/ 444615 w 448462"/>
                      <a:gd name="connsiteY13" fmla="*/ 816 h 392491"/>
                      <a:gd name="connsiteX14" fmla="*/ 446131 w 448462"/>
                      <a:gd name="connsiteY14" fmla="*/ 1866 h 392491"/>
                      <a:gd name="connsiteX15" fmla="*/ 447530 w 448462"/>
                      <a:gd name="connsiteY15" fmla="*/ 3615 h 392491"/>
                      <a:gd name="connsiteX16" fmla="*/ 448346 w 448462"/>
                      <a:gd name="connsiteY16" fmla="*/ 5714 h 392491"/>
                      <a:gd name="connsiteX17" fmla="*/ 448462 w 448462"/>
                      <a:gd name="connsiteY17" fmla="*/ 7696 h 392491"/>
                      <a:gd name="connsiteX18" fmla="*/ 447879 w 448462"/>
                      <a:gd name="connsiteY18" fmla="*/ 9911 h 392491"/>
                      <a:gd name="connsiteX19" fmla="*/ 307990 w 448462"/>
                      <a:gd name="connsiteY19" fmla="*/ 362641 h 392491"/>
                      <a:gd name="connsiteX20" fmla="*/ 306708 w 448462"/>
                      <a:gd name="connsiteY20" fmla="*/ 364973 h 392491"/>
                      <a:gd name="connsiteX21" fmla="*/ 305076 w 448462"/>
                      <a:gd name="connsiteY21" fmla="*/ 366955 h 392491"/>
                      <a:gd name="connsiteX22" fmla="*/ 303094 w 448462"/>
                      <a:gd name="connsiteY22" fmla="*/ 368588 h 392491"/>
                      <a:gd name="connsiteX23" fmla="*/ 300646 w 448462"/>
                      <a:gd name="connsiteY23" fmla="*/ 369870 h 392491"/>
                      <a:gd name="connsiteX24" fmla="*/ 298314 w 448462"/>
                      <a:gd name="connsiteY24" fmla="*/ 370570 h 392491"/>
                      <a:gd name="connsiteX25" fmla="*/ 295983 w 448462"/>
                      <a:gd name="connsiteY25" fmla="*/ 370803 h 392491"/>
                      <a:gd name="connsiteX26" fmla="*/ 293068 w 448462"/>
                      <a:gd name="connsiteY26" fmla="*/ 370453 h 392491"/>
                      <a:gd name="connsiteX27" fmla="*/ 290387 w 448462"/>
                      <a:gd name="connsiteY27" fmla="*/ 369404 h 392491"/>
                      <a:gd name="connsiteX28" fmla="*/ 148982 w 448462"/>
                      <a:gd name="connsiteY28" fmla="*/ 302123 h 392491"/>
                      <a:gd name="connsiteX29" fmla="*/ 347858 w 448462"/>
                      <a:gd name="connsiteY29" fmla="*/ 102379 h 392491"/>
                      <a:gd name="connsiteX30" fmla="*/ 120771 w 448462"/>
                      <a:gd name="connsiteY30" fmla="*/ 288830 h 392491"/>
                      <a:gd name="connsiteX31" fmla="*/ 7344 w 448462"/>
                      <a:gd name="connsiteY31" fmla="*/ 234842 h 392491"/>
                      <a:gd name="connsiteX32" fmla="*/ 4896 w 448462"/>
                      <a:gd name="connsiteY32" fmla="*/ 233209 h 392491"/>
                      <a:gd name="connsiteX33" fmla="*/ 2798 w 448462"/>
                      <a:gd name="connsiteY33" fmla="*/ 231227 h 392491"/>
                      <a:gd name="connsiteX34" fmla="*/ 1282 w 448462"/>
                      <a:gd name="connsiteY34" fmla="*/ 228895 h 392491"/>
                      <a:gd name="connsiteX35" fmla="*/ 349 w 448462"/>
                      <a:gd name="connsiteY35" fmla="*/ 226213 h 392491"/>
                      <a:gd name="connsiteX36" fmla="*/ 0 w 448462"/>
                      <a:gd name="connsiteY36" fmla="*/ 223298 h 392491"/>
                      <a:gd name="connsiteX37" fmla="*/ 233 w 448462"/>
                      <a:gd name="connsiteY37" fmla="*/ 220499 h 392491"/>
                      <a:gd name="connsiteX38" fmla="*/ 1165 w 448462"/>
                      <a:gd name="connsiteY38" fmla="*/ 217701 h 392491"/>
                      <a:gd name="connsiteX39" fmla="*/ 2681 w 448462"/>
                      <a:gd name="connsiteY39" fmla="*/ 215252 h 392491"/>
                      <a:gd name="connsiteX40" fmla="*/ 4779 w 448462"/>
                      <a:gd name="connsiteY40" fmla="*/ 213270 h 392491"/>
                      <a:gd name="connsiteX41" fmla="*/ 7227 w 448462"/>
                      <a:gd name="connsiteY41" fmla="*/ 211754 h 392491"/>
                      <a:gd name="connsiteX42" fmla="*/ 437971 w 448462"/>
                      <a:gd name="connsiteY42" fmla="*/ 583 h 392491"/>
                      <a:gd name="connsiteX43" fmla="*/ 439603 w 448462"/>
                      <a:gd name="connsiteY43" fmla="*/ 117 h 392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448462" h="392491">
                        <a:moveTo>
                          <a:pt x="149021" y="328125"/>
                        </a:moveTo>
                        <a:lnTo>
                          <a:pt x="210588" y="357224"/>
                        </a:lnTo>
                        <a:lnTo>
                          <a:pt x="160375" y="391211"/>
                        </a:lnTo>
                        <a:lnTo>
                          <a:pt x="158502" y="392025"/>
                        </a:lnTo>
                        <a:lnTo>
                          <a:pt x="156629" y="392491"/>
                        </a:lnTo>
                        <a:lnTo>
                          <a:pt x="154757" y="392375"/>
                        </a:lnTo>
                        <a:lnTo>
                          <a:pt x="153001" y="391676"/>
                        </a:lnTo>
                        <a:lnTo>
                          <a:pt x="151362" y="390396"/>
                        </a:lnTo>
                        <a:lnTo>
                          <a:pt x="150075" y="388883"/>
                        </a:lnTo>
                        <a:lnTo>
                          <a:pt x="149255" y="387137"/>
                        </a:lnTo>
                        <a:lnTo>
                          <a:pt x="149021" y="385158"/>
                        </a:lnTo>
                        <a:close/>
                        <a:moveTo>
                          <a:pt x="441235" y="0"/>
                        </a:moveTo>
                        <a:lnTo>
                          <a:pt x="442983" y="233"/>
                        </a:lnTo>
                        <a:lnTo>
                          <a:pt x="444615" y="816"/>
                        </a:lnTo>
                        <a:lnTo>
                          <a:pt x="446131" y="1866"/>
                        </a:lnTo>
                        <a:lnTo>
                          <a:pt x="447530" y="3615"/>
                        </a:lnTo>
                        <a:lnTo>
                          <a:pt x="448346" y="5714"/>
                        </a:lnTo>
                        <a:lnTo>
                          <a:pt x="448462" y="7696"/>
                        </a:lnTo>
                        <a:lnTo>
                          <a:pt x="447879" y="9911"/>
                        </a:lnTo>
                        <a:lnTo>
                          <a:pt x="307990" y="362641"/>
                        </a:lnTo>
                        <a:lnTo>
                          <a:pt x="306708" y="364973"/>
                        </a:lnTo>
                        <a:lnTo>
                          <a:pt x="305076" y="366955"/>
                        </a:lnTo>
                        <a:lnTo>
                          <a:pt x="303094" y="368588"/>
                        </a:lnTo>
                        <a:lnTo>
                          <a:pt x="300646" y="369870"/>
                        </a:lnTo>
                        <a:lnTo>
                          <a:pt x="298314" y="370570"/>
                        </a:lnTo>
                        <a:lnTo>
                          <a:pt x="295983" y="370803"/>
                        </a:lnTo>
                        <a:lnTo>
                          <a:pt x="293068" y="370453"/>
                        </a:lnTo>
                        <a:lnTo>
                          <a:pt x="290387" y="369404"/>
                        </a:lnTo>
                        <a:lnTo>
                          <a:pt x="148982" y="302123"/>
                        </a:lnTo>
                        <a:lnTo>
                          <a:pt x="347858" y="102379"/>
                        </a:lnTo>
                        <a:lnTo>
                          <a:pt x="120771" y="288830"/>
                        </a:lnTo>
                        <a:lnTo>
                          <a:pt x="7344" y="234842"/>
                        </a:lnTo>
                        <a:lnTo>
                          <a:pt x="4896" y="233209"/>
                        </a:lnTo>
                        <a:lnTo>
                          <a:pt x="2798" y="231227"/>
                        </a:lnTo>
                        <a:lnTo>
                          <a:pt x="1282" y="228895"/>
                        </a:lnTo>
                        <a:lnTo>
                          <a:pt x="349" y="226213"/>
                        </a:lnTo>
                        <a:lnTo>
                          <a:pt x="0" y="223298"/>
                        </a:lnTo>
                        <a:lnTo>
                          <a:pt x="233" y="220499"/>
                        </a:lnTo>
                        <a:lnTo>
                          <a:pt x="1165" y="217701"/>
                        </a:lnTo>
                        <a:lnTo>
                          <a:pt x="2681" y="215252"/>
                        </a:lnTo>
                        <a:lnTo>
                          <a:pt x="4779" y="213270"/>
                        </a:lnTo>
                        <a:lnTo>
                          <a:pt x="7227" y="211754"/>
                        </a:lnTo>
                        <a:lnTo>
                          <a:pt x="437971" y="583"/>
                        </a:lnTo>
                        <a:lnTo>
                          <a:pt x="439603" y="117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  <p:sp>
                <p:nvSpPr>
                  <p:cNvPr id="63" name="말풍선: 타원형 62">
                    <a:extLst>
                      <a:ext uri="{FF2B5EF4-FFF2-40B4-BE49-F238E27FC236}">
                        <a16:creationId xmlns:a16="http://schemas.microsoft.com/office/drawing/2014/main" id="{F5A91DD3-C7C8-A1AA-AB50-387DD9C5D6FE}"/>
                      </a:ext>
                    </a:extLst>
                  </p:cNvPr>
                  <p:cNvSpPr/>
                  <p:nvPr/>
                </p:nvSpPr>
                <p:spPr>
                  <a:xfrm>
                    <a:off x="5088522" y="4442431"/>
                    <a:ext cx="165992" cy="110462"/>
                  </a:xfrm>
                  <a:prstGeom prst="wedgeEllipseCallout">
                    <a:avLst>
                      <a:gd name="adj1" fmla="val -41938"/>
                      <a:gd name="adj2" fmla="val 57878"/>
                    </a:avLst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64" name="Picture 2" descr="로고 컴퓨터 아이콘, 인스 타 그램, 인스 타 그램 응용 프로그램 로고, 텍스트, 상표, 마젠타 png thumbnail">
                <a:extLst>
                  <a:ext uri="{FF2B5EF4-FFF2-40B4-BE49-F238E27FC236}">
                    <a16:creationId xmlns:a16="http://schemas.microsoft.com/office/drawing/2014/main" id="{DAF8F136-A257-39D5-C9E2-C46876A3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785" y="2831510"/>
                <a:ext cx="174110" cy="174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하트 64">
                <a:extLst>
                  <a:ext uri="{FF2B5EF4-FFF2-40B4-BE49-F238E27FC236}">
                    <a16:creationId xmlns:a16="http://schemas.microsoft.com/office/drawing/2014/main" id="{9D21D1BB-8948-59E8-EEE7-2BBF4CE91319}"/>
                  </a:ext>
                </a:extLst>
              </p:cNvPr>
              <p:cNvSpPr/>
              <p:nvPr/>
            </p:nvSpPr>
            <p:spPr>
              <a:xfrm>
                <a:off x="8355969" y="4598615"/>
                <a:ext cx="75415" cy="61945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7EA192B6-7F63-6E24-A971-4E5ACE452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555" y="2846613"/>
                <a:ext cx="559962" cy="15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D4C50A-B0D9-F050-8707-E7296F69FBDE}"/>
                </a:ext>
              </a:extLst>
            </p:cNvPr>
            <p:cNvSpPr/>
            <p:nvPr/>
          </p:nvSpPr>
          <p:spPr>
            <a:xfrm>
              <a:off x="468066" y="3526519"/>
              <a:ext cx="1849731" cy="2847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75FBC1-9E9F-E274-C681-7DBC9A254E68}"/>
                </a:ext>
              </a:extLst>
            </p:cNvPr>
            <p:cNvSpPr txBox="1"/>
            <p:nvPr/>
          </p:nvSpPr>
          <p:spPr>
            <a:xfrm>
              <a:off x="443018" y="3385092"/>
              <a:ext cx="1807367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내용은 카페 맛집이지만 태그는 셀카에 관련 이라서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댓글에는 태그내용이 추가되어 있지만 본문 내용에는 이태원 관련 없어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이라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└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실제는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“1”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이지만 댓글에는 광고성 태그를 달아서 </a:t>
              </a:r>
              <a:r>
                <a:rPr lang="en-US" altLang="ko-KR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“0“</a:t>
              </a:r>
            </a:p>
            <a:p>
              <a:r>
                <a:rPr lang="ko-KR" altLang="en-US" sz="1400" dirty="0" err="1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으로</a:t>
              </a:r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잘못 예측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r>
                <a: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  <a:endPara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BB6743-EFE2-2A95-7B59-A973734CBB04}"/>
                </a:ext>
              </a:extLst>
            </p:cNvPr>
            <p:cNvSpPr txBox="1"/>
            <p:nvPr/>
          </p:nvSpPr>
          <p:spPr>
            <a:xfrm>
              <a:off x="527046" y="1383615"/>
              <a:ext cx="16417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내용 오류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0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A5D8CE-6B76-B8CA-64C2-1EE7822892E0}"/>
              </a:ext>
            </a:extLst>
          </p:cNvPr>
          <p:cNvGrpSpPr/>
          <p:nvPr/>
        </p:nvGrpSpPr>
        <p:grpSpPr>
          <a:xfrm>
            <a:off x="1490247" y="69811"/>
            <a:ext cx="3711122" cy="596839"/>
            <a:chOff x="1490247" y="69811"/>
            <a:chExt cx="3711122" cy="5968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B8DC5-F515-3924-C52A-5981251BBF27}"/>
                </a:ext>
              </a:extLst>
            </p:cNvPr>
            <p:cNvSpPr txBox="1"/>
            <p:nvPr/>
          </p:nvSpPr>
          <p:spPr>
            <a:xfrm>
              <a:off x="1490247" y="343485"/>
              <a:ext cx="3711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틀린 </a:t>
              </a:r>
              <a:r>
                <a:rPr lang="en-US" altLang="ko-KR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10% </a:t>
              </a:r>
              <a:r>
                <a:rPr lang="ko-KR" altLang="en-US" sz="15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</a:t>
              </a: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84676-4D06-ABAA-3EC5-CE38DE72FD9A}"/>
                </a:ext>
              </a:extLst>
            </p:cNvPr>
            <p:cNvSpPr/>
            <p:nvPr/>
          </p:nvSpPr>
          <p:spPr>
            <a:xfrm rot="20462479" flipH="1">
              <a:off x="3018043" y="20895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8" name="사각형: 둥근 모서리 11">
              <a:extLst>
                <a:ext uri="{FF2B5EF4-FFF2-40B4-BE49-F238E27FC236}">
                  <a16:creationId xmlns:a16="http://schemas.microsoft.com/office/drawing/2014/main" id="{BF300541-C475-8BED-C58A-26BEEEBE6004}"/>
                </a:ext>
              </a:extLst>
            </p:cNvPr>
            <p:cNvSpPr/>
            <p:nvPr/>
          </p:nvSpPr>
          <p:spPr>
            <a:xfrm>
              <a:off x="3004041" y="69811"/>
              <a:ext cx="765800" cy="26061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Page. 23</a:t>
              </a:r>
              <a:endParaRPr lang="ko-KR" altLang="en-US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B8D39A-B9C9-E806-6B0D-E52D62407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2" y="1032297"/>
            <a:ext cx="5776007" cy="429652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111845" y="1163503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79929" y="3178862"/>
              <a:ext cx="1226693" cy="110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F0F64B3-3F9A-A4C5-D948-A208256C0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36" y="1038030"/>
            <a:ext cx="5671564" cy="4277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56721" y="1145698"/>
            <a:ext cx="1655890" cy="2382328"/>
            <a:chOff x="8339314" y="2772296"/>
            <a:chExt cx="1315821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59896" y="3197865"/>
              <a:ext cx="128255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키워드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A9ACD3-3030-D89D-6ADA-CFE31A1AA5B4}"/>
              </a:ext>
            </a:extLst>
          </p:cNvPr>
          <p:cNvSpPr txBox="1"/>
          <p:nvPr/>
        </p:nvSpPr>
        <p:spPr>
          <a:xfrm>
            <a:off x="1490247" y="343485"/>
            <a:ext cx="3711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90%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D3B5AB7-58D3-221B-8BE2-C34D55E4C7ED}"/>
              </a:ext>
            </a:extLst>
          </p:cNvPr>
          <p:cNvSpPr/>
          <p:nvPr/>
        </p:nvSpPr>
        <p:spPr>
          <a:xfrm rot="20462479" flipH="1">
            <a:off x="3102265" y="220138"/>
            <a:ext cx="319975" cy="194707"/>
          </a:xfrm>
          <a:custGeom>
            <a:avLst/>
            <a:gdLst>
              <a:gd name="connsiteX0" fmla="*/ 0 w 319975"/>
              <a:gd name="connsiteY0" fmla="*/ 52008 h 194707"/>
              <a:gd name="connsiteX1" fmla="*/ 151396 w 319975"/>
              <a:gd name="connsiteY1" fmla="*/ 0 h 194707"/>
              <a:gd name="connsiteX2" fmla="*/ 154196 w 319975"/>
              <a:gd name="connsiteY2" fmla="*/ 17412 h 194707"/>
              <a:gd name="connsiteX3" fmla="*/ 319975 w 319975"/>
              <a:gd name="connsiteY3" fmla="*/ 194706 h 194707"/>
              <a:gd name="connsiteX4" fmla="*/ 319975 w 319975"/>
              <a:gd name="connsiteY4" fmla="*/ 194707 h 194707"/>
              <a:gd name="connsiteX5" fmla="*/ 26717 w 319975"/>
              <a:gd name="connsiteY5" fmla="*/ 86247 h 1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975" h="194707">
                <a:moveTo>
                  <a:pt x="0" y="52008"/>
                </a:moveTo>
                <a:lnTo>
                  <a:pt x="151396" y="0"/>
                </a:lnTo>
                <a:lnTo>
                  <a:pt x="154196" y="17412"/>
                </a:lnTo>
                <a:cubicBezTo>
                  <a:pt x="176300" y="85158"/>
                  <a:pt x="231560" y="148581"/>
                  <a:pt x="319975" y="194706"/>
                </a:cubicBezTo>
                <a:lnTo>
                  <a:pt x="319975" y="194707"/>
                </a:lnTo>
                <a:cubicBezTo>
                  <a:pt x="197900" y="194707"/>
                  <a:pt x="90271" y="151684"/>
                  <a:pt x="26717" y="8624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id="{F33140DC-B404-FD98-F095-F39F51815169}"/>
              </a:ext>
            </a:extLst>
          </p:cNvPr>
          <p:cNvSpPr/>
          <p:nvPr/>
        </p:nvSpPr>
        <p:spPr>
          <a:xfrm>
            <a:off x="3088263" y="80990"/>
            <a:ext cx="765800" cy="260612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Page. 24</a:t>
            </a:r>
            <a:endParaRPr lang="ko-KR" altLang="en-US" sz="1050" b="1" dirty="0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730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6250"/>
            <a:ext cx="11841483" cy="6698114"/>
            <a:chOff x="248918" y="126250"/>
            <a:chExt cx="11841483" cy="66981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068457" y="126250"/>
              <a:ext cx="765800" cy="333855"/>
              <a:chOff x="7560950" y="615104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574952" y="754252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560950" y="615104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25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6B479-E5E4-97D9-2492-B94CB0470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9" y="874422"/>
            <a:ext cx="5781626" cy="3993381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D32F26-C6E3-C303-4039-204B88F9CA38}"/>
              </a:ext>
            </a:extLst>
          </p:cNvPr>
          <p:cNvGrpSpPr/>
          <p:nvPr/>
        </p:nvGrpSpPr>
        <p:grpSpPr>
          <a:xfrm>
            <a:off x="4254675" y="1219308"/>
            <a:ext cx="1680916" cy="2382328"/>
            <a:chOff x="8331536" y="2772296"/>
            <a:chExt cx="1315703" cy="21310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48976E-0E07-765A-D416-4D5B61F17A61}"/>
                </a:ext>
              </a:extLst>
            </p:cNvPr>
            <p:cNvGrpSpPr/>
            <p:nvPr/>
          </p:nvGrpSpPr>
          <p:grpSpPr>
            <a:xfrm>
              <a:off x="8331536" y="2772296"/>
              <a:ext cx="1315703" cy="2131008"/>
              <a:chOff x="4758465" y="1273617"/>
              <a:chExt cx="2654114" cy="389455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9049871-7491-8EEF-C75A-46E643CBC529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4EE8008-0A2D-382C-14BD-F20EE2E141A7}"/>
                  </a:ext>
                </a:extLst>
              </p:cNvPr>
              <p:cNvSpPr/>
              <p:nvPr/>
            </p:nvSpPr>
            <p:spPr>
              <a:xfrm>
                <a:off x="4758465" y="1769122"/>
                <a:ext cx="2638425" cy="2638424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9638922-7BE3-84E3-D4C0-69384EFE0223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35571620-4699-5911-2FB5-BAC78FD15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4" name="자유형 23">
                  <a:extLst>
                    <a:ext uri="{FF2B5EF4-FFF2-40B4-BE49-F238E27FC236}">
                      <a16:creationId xmlns:a16="http://schemas.microsoft.com/office/drawing/2014/main" id="{1626C7BE-0297-FA08-1078-A9E822B9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75" name="말풍선: 타원형 74">
                  <a:extLst>
                    <a:ext uri="{FF2B5EF4-FFF2-40B4-BE49-F238E27FC236}">
                      <a16:creationId xmlns:a16="http://schemas.microsoft.com/office/drawing/2014/main" id="{EACDD292-314D-1106-2CB3-338FD76EC593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51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E05EE0A0-A10C-2B26-BB40-9547F0B9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하트 54">
              <a:extLst>
                <a:ext uri="{FF2B5EF4-FFF2-40B4-BE49-F238E27FC236}">
                  <a16:creationId xmlns:a16="http://schemas.microsoft.com/office/drawing/2014/main" id="{BCEC14A5-07E1-5C06-362D-2FC367727A45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5FEE6F47-425C-5A66-73C9-93A008DB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4C9ABF-4A4D-1A91-EBCC-C89D0F72BE3F}"/>
                </a:ext>
              </a:extLst>
            </p:cNvPr>
            <p:cNvSpPr txBox="1"/>
            <p:nvPr/>
          </p:nvSpPr>
          <p:spPr>
            <a:xfrm>
              <a:off x="8365785" y="3199689"/>
              <a:ext cx="1226693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1 </a:t>
              </a:r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17A0596-3225-84E3-F102-D764D271F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96" y="2361209"/>
            <a:ext cx="5778880" cy="39712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31623-5000-2ABB-C9E6-39E1FD3DDBB3}"/>
              </a:ext>
            </a:extLst>
          </p:cNvPr>
          <p:cNvGrpSpPr/>
          <p:nvPr/>
        </p:nvGrpSpPr>
        <p:grpSpPr>
          <a:xfrm>
            <a:off x="10005384" y="2674504"/>
            <a:ext cx="1726486" cy="2382328"/>
            <a:chOff x="8307316" y="2772296"/>
            <a:chExt cx="1371919" cy="21310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49961B-48BD-41C5-051D-0803D79B15E0}"/>
                </a:ext>
              </a:extLst>
            </p:cNvPr>
            <p:cNvGrpSpPr/>
            <p:nvPr/>
          </p:nvGrpSpPr>
          <p:grpSpPr>
            <a:xfrm>
              <a:off x="8339314" y="2772296"/>
              <a:ext cx="1315821" cy="2131008"/>
              <a:chOff x="4774155" y="1273617"/>
              <a:chExt cx="2654352" cy="38945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AF0356-AE7F-82B3-F1CF-FB5FE8D1D743}"/>
                  </a:ext>
                </a:extLst>
              </p:cNvPr>
              <p:cNvSpPr/>
              <p:nvPr/>
            </p:nvSpPr>
            <p:spPr>
              <a:xfrm>
                <a:off x="4774155" y="1273617"/>
                <a:ext cx="2638424" cy="3894559"/>
              </a:xfrm>
              <a:prstGeom prst="rect">
                <a:avLst/>
              </a:prstGeom>
              <a:solidFill>
                <a:schemeClr val="bg1"/>
              </a:solidFill>
              <a:ln w="79375">
                <a:solidFill>
                  <a:schemeClr val="bg1"/>
                </a:solidFill>
              </a:ln>
              <a:effectLst>
                <a:outerShdw blurRad="304800" dist="190500" dir="2700000" algn="tl" rotWithShape="0">
                  <a:srgbClr val="FFBB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t"/>
              <a:lstStyle/>
              <a:p>
                <a:pPr marL="447675" latinLnBrk="0">
                  <a:defRPr/>
                </a:pPr>
                <a:r>
                  <a:rPr lang="ko-KR" altLang="en-US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r>
                  <a:rPr lang="en-US" altLang="ko-KR" sz="1200" b="1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   </a:t>
                </a: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marL="447675" latinLnBrk="0">
                  <a:defRPr/>
                </a:pPr>
                <a:endParaRPr lang="en-US" altLang="ko-KR" sz="5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1EC23F7-B166-71A6-5E78-A2A2097F6FE4}"/>
                  </a:ext>
                </a:extLst>
              </p:cNvPr>
              <p:cNvSpPr/>
              <p:nvPr/>
            </p:nvSpPr>
            <p:spPr>
              <a:xfrm>
                <a:off x="4790082" y="1767866"/>
                <a:ext cx="2638425" cy="2638425"/>
              </a:xfrm>
              <a:prstGeom prst="rect">
                <a:avLst/>
              </a:prstGeom>
              <a:solidFill>
                <a:srgbClr val="FCF0F0"/>
              </a:solidFill>
              <a:ln w="79375">
                <a:solidFill>
                  <a:schemeClr val="bg1"/>
                </a:solidFill>
              </a:ln>
              <a:effectLst>
                <a:innerShdw blurRad="596900" dist="50800" dir="13500000">
                  <a:srgbClr val="FFBBBC">
                    <a:alpha val="54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9EC080B-FCE7-B401-13FE-A3D1CC15F8B2}"/>
                  </a:ext>
                </a:extLst>
              </p:cNvPr>
              <p:cNvGrpSpPr/>
              <p:nvPr/>
            </p:nvGrpSpPr>
            <p:grpSpPr>
              <a:xfrm>
                <a:off x="5052010" y="4571037"/>
                <a:ext cx="2234562" cy="153508"/>
                <a:chOff x="5088522" y="4425002"/>
                <a:chExt cx="2234562" cy="153508"/>
              </a:xfrm>
            </p:grpSpPr>
            <p:sp>
              <p:nvSpPr>
                <p:cNvPr id="61" name="Freeform 9">
                  <a:extLst>
                    <a:ext uri="{FF2B5EF4-FFF2-40B4-BE49-F238E27FC236}">
                      <a16:creationId xmlns:a16="http://schemas.microsoft.com/office/drawing/2014/main" id="{34E9818C-669F-179A-B138-F30C65787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7092" y="4425002"/>
                  <a:ext cx="165992" cy="153508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2" name="자유형 23">
                  <a:extLst>
                    <a:ext uri="{FF2B5EF4-FFF2-40B4-BE49-F238E27FC236}">
                      <a16:creationId xmlns:a16="http://schemas.microsoft.com/office/drawing/2014/main" id="{C024D280-FFB9-FE63-6B3B-C9AD14BEF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50" y="4442431"/>
                  <a:ext cx="188248" cy="136079"/>
                </a:xfrm>
                <a:custGeom>
                  <a:avLst/>
                  <a:gdLst>
                    <a:gd name="connsiteX0" fmla="*/ 149021 w 448462"/>
                    <a:gd name="connsiteY0" fmla="*/ 328125 h 392491"/>
                    <a:gd name="connsiteX1" fmla="*/ 210588 w 448462"/>
                    <a:gd name="connsiteY1" fmla="*/ 357224 h 392491"/>
                    <a:gd name="connsiteX2" fmla="*/ 160375 w 448462"/>
                    <a:gd name="connsiteY2" fmla="*/ 391211 h 392491"/>
                    <a:gd name="connsiteX3" fmla="*/ 158502 w 448462"/>
                    <a:gd name="connsiteY3" fmla="*/ 392025 h 392491"/>
                    <a:gd name="connsiteX4" fmla="*/ 156629 w 448462"/>
                    <a:gd name="connsiteY4" fmla="*/ 392491 h 392491"/>
                    <a:gd name="connsiteX5" fmla="*/ 154757 w 448462"/>
                    <a:gd name="connsiteY5" fmla="*/ 392375 h 392491"/>
                    <a:gd name="connsiteX6" fmla="*/ 153001 w 448462"/>
                    <a:gd name="connsiteY6" fmla="*/ 391676 h 392491"/>
                    <a:gd name="connsiteX7" fmla="*/ 151362 w 448462"/>
                    <a:gd name="connsiteY7" fmla="*/ 390396 h 392491"/>
                    <a:gd name="connsiteX8" fmla="*/ 150075 w 448462"/>
                    <a:gd name="connsiteY8" fmla="*/ 388883 h 392491"/>
                    <a:gd name="connsiteX9" fmla="*/ 149255 w 448462"/>
                    <a:gd name="connsiteY9" fmla="*/ 387137 h 392491"/>
                    <a:gd name="connsiteX10" fmla="*/ 149021 w 448462"/>
                    <a:gd name="connsiteY10" fmla="*/ 385158 h 392491"/>
                    <a:gd name="connsiteX11" fmla="*/ 441235 w 448462"/>
                    <a:gd name="connsiteY11" fmla="*/ 0 h 392491"/>
                    <a:gd name="connsiteX12" fmla="*/ 442983 w 448462"/>
                    <a:gd name="connsiteY12" fmla="*/ 233 h 392491"/>
                    <a:gd name="connsiteX13" fmla="*/ 444615 w 448462"/>
                    <a:gd name="connsiteY13" fmla="*/ 816 h 392491"/>
                    <a:gd name="connsiteX14" fmla="*/ 446131 w 448462"/>
                    <a:gd name="connsiteY14" fmla="*/ 1866 h 392491"/>
                    <a:gd name="connsiteX15" fmla="*/ 447530 w 448462"/>
                    <a:gd name="connsiteY15" fmla="*/ 3615 h 392491"/>
                    <a:gd name="connsiteX16" fmla="*/ 448346 w 448462"/>
                    <a:gd name="connsiteY16" fmla="*/ 5714 h 392491"/>
                    <a:gd name="connsiteX17" fmla="*/ 448462 w 448462"/>
                    <a:gd name="connsiteY17" fmla="*/ 7696 h 392491"/>
                    <a:gd name="connsiteX18" fmla="*/ 447879 w 448462"/>
                    <a:gd name="connsiteY18" fmla="*/ 9911 h 392491"/>
                    <a:gd name="connsiteX19" fmla="*/ 307990 w 448462"/>
                    <a:gd name="connsiteY19" fmla="*/ 362641 h 392491"/>
                    <a:gd name="connsiteX20" fmla="*/ 306708 w 448462"/>
                    <a:gd name="connsiteY20" fmla="*/ 364973 h 392491"/>
                    <a:gd name="connsiteX21" fmla="*/ 305076 w 448462"/>
                    <a:gd name="connsiteY21" fmla="*/ 366955 h 392491"/>
                    <a:gd name="connsiteX22" fmla="*/ 303094 w 448462"/>
                    <a:gd name="connsiteY22" fmla="*/ 368588 h 392491"/>
                    <a:gd name="connsiteX23" fmla="*/ 300646 w 448462"/>
                    <a:gd name="connsiteY23" fmla="*/ 369870 h 392491"/>
                    <a:gd name="connsiteX24" fmla="*/ 298314 w 448462"/>
                    <a:gd name="connsiteY24" fmla="*/ 370570 h 392491"/>
                    <a:gd name="connsiteX25" fmla="*/ 295983 w 448462"/>
                    <a:gd name="connsiteY25" fmla="*/ 370803 h 392491"/>
                    <a:gd name="connsiteX26" fmla="*/ 293068 w 448462"/>
                    <a:gd name="connsiteY26" fmla="*/ 370453 h 392491"/>
                    <a:gd name="connsiteX27" fmla="*/ 290387 w 448462"/>
                    <a:gd name="connsiteY27" fmla="*/ 369404 h 392491"/>
                    <a:gd name="connsiteX28" fmla="*/ 148982 w 448462"/>
                    <a:gd name="connsiteY28" fmla="*/ 302123 h 392491"/>
                    <a:gd name="connsiteX29" fmla="*/ 347858 w 448462"/>
                    <a:gd name="connsiteY29" fmla="*/ 102379 h 392491"/>
                    <a:gd name="connsiteX30" fmla="*/ 120771 w 448462"/>
                    <a:gd name="connsiteY30" fmla="*/ 288830 h 392491"/>
                    <a:gd name="connsiteX31" fmla="*/ 7344 w 448462"/>
                    <a:gd name="connsiteY31" fmla="*/ 234842 h 392491"/>
                    <a:gd name="connsiteX32" fmla="*/ 4896 w 448462"/>
                    <a:gd name="connsiteY32" fmla="*/ 233209 h 392491"/>
                    <a:gd name="connsiteX33" fmla="*/ 2798 w 448462"/>
                    <a:gd name="connsiteY33" fmla="*/ 231227 h 392491"/>
                    <a:gd name="connsiteX34" fmla="*/ 1282 w 448462"/>
                    <a:gd name="connsiteY34" fmla="*/ 228895 h 392491"/>
                    <a:gd name="connsiteX35" fmla="*/ 349 w 448462"/>
                    <a:gd name="connsiteY35" fmla="*/ 226213 h 392491"/>
                    <a:gd name="connsiteX36" fmla="*/ 0 w 448462"/>
                    <a:gd name="connsiteY36" fmla="*/ 223298 h 392491"/>
                    <a:gd name="connsiteX37" fmla="*/ 233 w 448462"/>
                    <a:gd name="connsiteY37" fmla="*/ 220499 h 392491"/>
                    <a:gd name="connsiteX38" fmla="*/ 1165 w 448462"/>
                    <a:gd name="connsiteY38" fmla="*/ 217701 h 392491"/>
                    <a:gd name="connsiteX39" fmla="*/ 2681 w 448462"/>
                    <a:gd name="connsiteY39" fmla="*/ 215252 h 392491"/>
                    <a:gd name="connsiteX40" fmla="*/ 4779 w 448462"/>
                    <a:gd name="connsiteY40" fmla="*/ 213270 h 392491"/>
                    <a:gd name="connsiteX41" fmla="*/ 7227 w 448462"/>
                    <a:gd name="connsiteY41" fmla="*/ 211754 h 392491"/>
                    <a:gd name="connsiteX42" fmla="*/ 437971 w 448462"/>
                    <a:gd name="connsiteY42" fmla="*/ 583 h 392491"/>
                    <a:gd name="connsiteX43" fmla="*/ 439603 w 448462"/>
                    <a:gd name="connsiteY43" fmla="*/ 117 h 392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448462" h="392491">
                      <a:moveTo>
                        <a:pt x="149021" y="328125"/>
                      </a:moveTo>
                      <a:lnTo>
                        <a:pt x="210588" y="357224"/>
                      </a:lnTo>
                      <a:lnTo>
                        <a:pt x="160375" y="391211"/>
                      </a:lnTo>
                      <a:lnTo>
                        <a:pt x="158502" y="392025"/>
                      </a:lnTo>
                      <a:lnTo>
                        <a:pt x="156629" y="392491"/>
                      </a:lnTo>
                      <a:lnTo>
                        <a:pt x="154757" y="392375"/>
                      </a:lnTo>
                      <a:lnTo>
                        <a:pt x="153001" y="391676"/>
                      </a:lnTo>
                      <a:lnTo>
                        <a:pt x="151362" y="390396"/>
                      </a:lnTo>
                      <a:lnTo>
                        <a:pt x="150075" y="388883"/>
                      </a:lnTo>
                      <a:lnTo>
                        <a:pt x="149255" y="387137"/>
                      </a:lnTo>
                      <a:lnTo>
                        <a:pt x="149021" y="385158"/>
                      </a:lnTo>
                      <a:close/>
                      <a:moveTo>
                        <a:pt x="441235" y="0"/>
                      </a:moveTo>
                      <a:lnTo>
                        <a:pt x="442983" y="233"/>
                      </a:lnTo>
                      <a:lnTo>
                        <a:pt x="444615" y="816"/>
                      </a:lnTo>
                      <a:lnTo>
                        <a:pt x="446131" y="1866"/>
                      </a:lnTo>
                      <a:lnTo>
                        <a:pt x="447530" y="3615"/>
                      </a:lnTo>
                      <a:lnTo>
                        <a:pt x="448346" y="5714"/>
                      </a:lnTo>
                      <a:lnTo>
                        <a:pt x="448462" y="7696"/>
                      </a:lnTo>
                      <a:lnTo>
                        <a:pt x="447879" y="9911"/>
                      </a:lnTo>
                      <a:lnTo>
                        <a:pt x="307990" y="362641"/>
                      </a:lnTo>
                      <a:lnTo>
                        <a:pt x="306708" y="364973"/>
                      </a:lnTo>
                      <a:lnTo>
                        <a:pt x="305076" y="366955"/>
                      </a:lnTo>
                      <a:lnTo>
                        <a:pt x="303094" y="368588"/>
                      </a:lnTo>
                      <a:lnTo>
                        <a:pt x="300646" y="369870"/>
                      </a:lnTo>
                      <a:lnTo>
                        <a:pt x="298314" y="370570"/>
                      </a:lnTo>
                      <a:lnTo>
                        <a:pt x="295983" y="370803"/>
                      </a:lnTo>
                      <a:lnTo>
                        <a:pt x="293068" y="370453"/>
                      </a:lnTo>
                      <a:lnTo>
                        <a:pt x="290387" y="369404"/>
                      </a:lnTo>
                      <a:lnTo>
                        <a:pt x="148982" y="302123"/>
                      </a:lnTo>
                      <a:lnTo>
                        <a:pt x="347858" y="102379"/>
                      </a:lnTo>
                      <a:lnTo>
                        <a:pt x="120771" y="288830"/>
                      </a:lnTo>
                      <a:lnTo>
                        <a:pt x="7344" y="234842"/>
                      </a:lnTo>
                      <a:lnTo>
                        <a:pt x="4896" y="233209"/>
                      </a:lnTo>
                      <a:lnTo>
                        <a:pt x="2798" y="231227"/>
                      </a:lnTo>
                      <a:lnTo>
                        <a:pt x="1282" y="228895"/>
                      </a:lnTo>
                      <a:lnTo>
                        <a:pt x="349" y="226213"/>
                      </a:lnTo>
                      <a:lnTo>
                        <a:pt x="0" y="223298"/>
                      </a:lnTo>
                      <a:lnTo>
                        <a:pt x="233" y="220499"/>
                      </a:lnTo>
                      <a:lnTo>
                        <a:pt x="1165" y="217701"/>
                      </a:lnTo>
                      <a:lnTo>
                        <a:pt x="2681" y="215252"/>
                      </a:lnTo>
                      <a:lnTo>
                        <a:pt x="4779" y="213270"/>
                      </a:lnTo>
                      <a:lnTo>
                        <a:pt x="7227" y="211754"/>
                      </a:lnTo>
                      <a:lnTo>
                        <a:pt x="437971" y="583"/>
                      </a:lnTo>
                      <a:lnTo>
                        <a:pt x="439603" y="11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  <p:sp>
              <p:nvSpPr>
                <p:cNvPr id="63" name="말풍선: 타원형 62">
                  <a:extLst>
                    <a:ext uri="{FF2B5EF4-FFF2-40B4-BE49-F238E27FC236}">
                      <a16:creationId xmlns:a16="http://schemas.microsoft.com/office/drawing/2014/main" id="{F5A91DD3-C7C8-A1AA-AB50-387DD9C5D6FE}"/>
                    </a:ext>
                  </a:extLst>
                </p:cNvPr>
                <p:cNvSpPr/>
                <p:nvPr/>
              </p:nvSpPr>
              <p:spPr>
                <a:xfrm>
                  <a:off x="5088522" y="4442431"/>
                  <a:ext cx="165992" cy="110462"/>
                </a:xfrm>
                <a:prstGeom prst="wedgeEllipseCallout">
                  <a:avLst>
                    <a:gd name="adj1" fmla="val -41938"/>
                    <a:gd name="adj2" fmla="val 57878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</p:grpSp>
        <p:pic>
          <p:nvPicPr>
            <p:cNvPr id="64" name="Picture 2" descr="로고 컴퓨터 아이콘, 인스 타 그램, 인스 타 그램 응용 프로그램 로고, 텍스트, 상표, 마젠타 png thumbnail">
              <a:extLst>
                <a:ext uri="{FF2B5EF4-FFF2-40B4-BE49-F238E27FC236}">
                  <a16:creationId xmlns:a16="http://schemas.microsoft.com/office/drawing/2014/main" id="{DAF8F136-A257-39D5-C9E2-C46876A3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785" y="2831510"/>
              <a:ext cx="174110" cy="17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하트 64">
              <a:extLst>
                <a:ext uri="{FF2B5EF4-FFF2-40B4-BE49-F238E27FC236}">
                  <a16:creationId xmlns:a16="http://schemas.microsoft.com/office/drawing/2014/main" id="{9D21D1BB-8948-59E8-EEE7-2BBF4CE91319}"/>
                </a:ext>
              </a:extLst>
            </p:cNvPr>
            <p:cNvSpPr/>
            <p:nvPr/>
          </p:nvSpPr>
          <p:spPr>
            <a:xfrm>
              <a:off x="8355969" y="4598615"/>
              <a:ext cx="75415" cy="61945"/>
            </a:xfrm>
            <a:prstGeom prst="hear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7EA192B6-7F63-6E24-A971-4E5ACE45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55" y="2846613"/>
              <a:ext cx="559962" cy="15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A02EF6-412B-7E12-183D-3397D3F7AC68}"/>
                </a:ext>
              </a:extLst>
            </p:cNvPr>
            <p:cNvSpPr txBox="1"/>
            <p:nvPr/>
          </p:nvSpPr>
          <p:spPr>
            <a:xfrm>
              <a:off x="8307316" y="3192433"/>
              <a:ext cx="1371919" cy="118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Test type 0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예측 맞춘</a:t>
              </a:r>
              <a:r>
                <a:rPr lang="en-US" altLang="ko-KR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해시태그 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0F0F0F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길이</a:t>
              </a:r>
              <a:endPara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2A935F7-74BD-D953-97C6-D03AFE611B8B}"/>
              </a:ext>
            </a:extLst>
          </p:cNvPr>
          <p:cNvSpPr txBox="1"/>
          <p:nvPr/>
        </p:nvSpPr>
        <p:spPr>
          <a:xfrm>
            <a:off x="1479063" y="361978"/>
            <a:ext cx="3711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90%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232305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723BE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742192" cy="775513"/>
            <a:chOff x="4310746" y="3372539"/>
            <a:chExt cx="3742192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518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39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4073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EDA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4050371" y="146286"/>
              <a:ext cx="765800" cy="333855"/>
              <a:chOff x="8542864" y="635140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556866" y="7742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542864" y="635140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26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2A935F7-74BD-D953-97C6-D03AFE611B8B}"/>
              </a:ext>
            </a:extLst>
          </p:cNvPr>
          <p:cNvSpPr txBox="1"/>
          <p:nvPr/>
        </p:nvSpPr>
        <p:spPr>
          <a:xfrm>
            <a:off x="1430045" y="382787"/>
            <a:ext cx="26203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-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맞은 </a:t>
            </a:r>
            <a:r>
              <a:rPr lang="en-US" altLang="ko-KR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90% </a:t>
            </a:r>
            <a:r>
              <a:rPr lang="ko-KR" altLang="en-US" sz="15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분석 시각화 코드  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841FCD7-A541-8A17-4740-78538A742C76}"/>
              </a:ext>
            </a:extLst>
          </p:cNvPr>
          <p:cNvSpPr/>
          <p:nvPr/>
        </p:nvSpPr>
        <p:spPr>
          <a:xfrm>
            <a:off x="521435" y="1039002"/>
            <a:ext cx="3598503" cy="3656288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39A5E6-87F8-31CC-D163-E630A803E9D7}"/>
              </a:ext>
            </a:extLst>
          </p:cNvPr>
          <p:cNvSpPr/>
          <p:nvPr/>
        </p:nvSpPr>
        <p:spPr>
          <a:xfrm>
            <a:off x="2802679" y="2130335"/>
            <a:ext cx="3506910" cy="3656287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060F16A-7639-6C8B-CA90-F16C5C0E13FD}"/>
              </a:ext>
            </a:extLst>
          </p:cNvPr>
          <p:cNvSpPr/>
          <p:nvPr/>
        </p:nvSpPr>
        <p:spPr>
          <a:xfrm>
            <a:off x="6479454" y="1006586"/>
            <a:ext cx="3851245" cy="3551176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B2ECD66-BE68-E4A2-04CF-0E34E7A28ECE}"/>
              </a:ext>
            </a:extLst>
          </p:cNvPr>
          <p:cNvSpPr/>
          <p:nvPr/>
        </p:nvSpPr>
        <p:spPr>
          <a:xfrm>
            <a:off x="7597662" y="2124293"/>
            <a:ext cx="4049592" cy="3656288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F4DF5A-227A-8452-47BA-43568C39C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3" y="1091558"/>
            <a:ext cx="3506910" cy="35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9494513-7EB9-5BB1-4BDE-08BB382C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22" y="2176849"/>
            <a:ext cx="3399571" cy="35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ED4CCEC-7437-2C3F-6BF6-9E0FA98F7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65" y="1049276"/>
            <a:ext cx="3761369" cy="34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429DBD2-9D15-CB22-835D-B3863A9E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09" y="2176849"/>
            <a:ext cx="3973478" cy="35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EA03DFEF-8D6A-313B-C295-AF3B8532954B}"/>
              </a:ext>
            </a:extLst>
          </p:cNvPr>
          <p:cNvSpPr txBox="1"/>
          <p:nvPr/>
        </p:nvSpPr>
        <p:spPr>
          <a:xfrm>
            <a:off x="4043723" y="1045871"/>
            <a:ext cx="1567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Test</a:t>
            </a: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키워드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51527A-205A-7DE7-82F7-1CE0DC33B651}"/>
              </a:ext>
            </a:extLst>
          </p:cNvPr>
          <p:cNvSpPr txBox="1"/>
          <p:nvPr/>
        </p:nvSpPr>
        <p:spPr>
          <a:xfrm>
            <a:off x="10205377" y="1051203"/>
            <a:ext cx="1567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Test</a:t>
            </a: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 </a:t>
            </a:r>
            <a:endParaRPr lang="en-US" altLang="ko-KR" sz="2000" b="1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길이</a:t>
            </a:r>
          </a:p>
        </p:txBody>
      </p:sp>
    </p:spTree>
    <p:extLst>
      <p:ext uri="{BB962C8B-B14F-4D97-AF65-F5344CB8AC3E}">
        <p14:creationId xmlns:p14="http://schemas.microsoft.com/office/powerpoint/2010/main" val="3305123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80359" y="162893"/>
            <a:ext cx="11841483" cy="6653862"/>
            <a:chOff x="248918" y="144073"/>
            <a:chExt cx="11841483" cy="66538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65597" y="240869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(</a:t>
              </a: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실제 상권과 인스타그램 맛집 비교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)</a:t>
              </a:r>
              <a:endParaRPr lang="en-US" altLang="ko-KR" sz="2400" kern="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5961814" y="156325"/>
              <a:ext cx="765800" cy="333855"/>
              <a:chOff x="10454307" y="64517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10468309" y="78432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10454307" y="64517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27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B3216-3BF5-A226-6C9D-B9EB23D0E6BA}"/>
              </a:ext>
            </a:extLst>
          </p:cNvPr>
          <p:cNvSpPr txBox="1"/>
          <p:nvPr/>
        </p:nvSpPr>
        <p:spPr>
          <a:xfrm>
            <a:off x="6223032" y="1733791"/>
            <a:ext cx="5257636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Y 너만을 비춤체" panose="020B0600000101010101" pitchFamily="50" charset="-127"/>
                <a:ea typeface="Y 너만을 비춤체"/>
              </a:rPr>
              <a:t>*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/>
              </a:rPr>
              <a:t>공데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 상권 지도와 인스타 지도 데이터의 차이점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/>
              </a:rPr>
              <a:t>경리단길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, 해방촌을 발달 상권으로 추가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우사단길을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발달 상권으로 추가 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이태원역 근처 발달상권 구체적으로 넓게 재구획화 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/>
              </a:rPr>
              <a:t>한남동 발달상권 아래부분은 잘라내고 위에 붉어진 부분을 더 넓게 구획화</a:t>
            </a:r>
            <a:endParaRPr lang="en-US" altLang="ko-KR" dirty="0">
              <a:latin typeface="Y 너만을 비춤체" panose="020B0600000101010101" pitchFamily="50" charset="-127"/>
              <a:ea typeface="Y 너만을 비춤체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다른 옅은 부분들은 아파트나 상가지역으로 상권보다는 배달로 인한 위치 태그로 판단되어 제외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5786182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6122817" y="1334387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5" y="1393737"/>
            <a:ext cx="5719131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hlinkClick r:id="rId5"/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519321" y="1896291"/>
            <a:ext cx="5399494" cy="45247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" name="그림 5">
            <a:hlinkClick r:id="rId7" action="ppaction://hlinkfile"/>
            <a:extLst>
              <a:ext uri="{FF2B5EF4-FFF2-40B4-BE49-F238E27FC236}">
                <a16:creationId xmlns:a16="http://schemas.microsoft.com/office/drawing/2014/main" id="{7B1775DA-7A9D-49D4-6E6C-D8F987F93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14" y="1914931"/>
            <a:ext cx="5376590" cy="449936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4B0BA4-9E31-D1FF-B6F0-1F08737E80A6}"/>
              </a:ext>
            </a:extLst>
          </p:cNvPr>
          <p:cNvSpPr/>
          <p:nvPr/>
        </p:nvSpPr>
        <p:spPr>
          <a:xfrm rot="444229">
            <a:off x="852721" y="2083087"/>
            <a:ext cx="281857" cy="2095130"/>
          </a:xfrm>
          <a:prstGeom prst="round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588106F-8BC9-9512-B666-B97E0C89CB1A}"/>
              </a:ext>
            </a:extLst>
          </p:cNvPr>
          <p:cNvSpPr/>
          <p:nvPr/>
        </p:nvSpPr>
        <p:spPr>
          <a:xfrm rot="2191735">
            <a:off x="1084831" y="2633181"/>
            <a:ext cx="573946" cy="176671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25AA36F-FCF5-F4AB-28E7-A59B6051E96B}"/>
              </a:ext>
            </a:extLst>
          </p:cNvPr>
          <p:cNvSpPr/>
          <p:nvPr/>
        </p:nvSpPr>
        <p:spPr>
          <a:xfrm rot="18283554">
            <a:off x="3417305" y="4699252"/>
            <a:ext cx="281857" cy="115285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DB976CB0-952A-C659-F926-87F30EC54FF5}"/>
              </a:ext>
            </a:extLst>
          </p:cNvPr>
          <p:cNvSpPr/>
          <p:nvPr/>
        </p:nvSpPr>
        <p:spPr>
          <a:xfrm rot="21243894" flipH="1">
            <a:off x="1361552" y="2155461"/>
            <a:ext cx="750150" cy="338449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해방촌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화살표: 오각형 57">
            <a:extLst>
              <a:ext uri="{FF2B5EF4-FFF2-40B4-BE49-F238E27FC236}">
                <a16:creationId xmlns:a16="http://schemas.microsoft.com/office/drawing/2014/main" id="{FF0BF7AC-91BF-784D-D2DB-8958D8B4EFC1}"/>
              </a:ext>
            </a:extLst>
          </p:cNvPr>
          <p:cNvSpPr/>
          <p:nvPr/>
        </p:nvSpPr>
        <p:spPr>
          <a:xfrm rot="323585" flipH="1">
            <a:off x="1923122" y="3260365"/>
            <a:ext cx="911271" cy="349471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경리단길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4" name="화살표: 오각형 63">
            <a:extLst>
              <a:ext uri="{FF2B5EF4-FFF2-40B4-BE49-F238E27FC236}">
                <a16:creationId xmlns:a16="http://schemas.microsoft.com/office/drawing/2014/main" id="{26860532-2BD9-23B6-E9F5-05EB983BFE30}"/>
              </a:ext>
            </a:extLst>
          </p:cNvPr>
          <p:cNvSpPr/>
          <p:nvPr/>
        </p:nvSpPr>
        <p:spPr>
          <a:xfrm rot="19684207">
            <a:off x="2429884" y="5357133"/>
            <a:ext cx="886793" cy="349471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우사단길</a:t>
            </a:r>
            <a:endParaRPr lang="ko-KR" altLang="en-US" sz="13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화살표: 오각형 65">
            <a:extLst>
              <a:ext uri="{FF2B5EF4-FFF2-40B4-BE49-F238E27FC236}">
                <a16:creationId xmlns:a16="http://schemas.microsoft.com/office/drawing/2014/main" id="{CC4DFBDB-30E8-8FF6-4028-C70D1231C710}"/>
              </a:ext>
            </a:extLst>
          </p:cNvPr>
          <p:cNvSpPr/>
          <p:nvPr/>
        </p:nvSpPr>
        <p:spPr>
          <a:xfrm rot="1645863" flipH="1">
            <a:off x="5038161" y="5006076"/>
            <a:ext cx="750493" cy="370919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한남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오거리</a:t>
            </a:r>
          </a:p>
        </p:txBody>
      </p:sp>
      <p:sp>
        <p:nvSpPr>
          <p:cNvPr id="67" name="화살표: 오각형 66">
            <a:extLst>
              <a:ext uri="{FF2B5EF4-FFF2-40B4-BE49-F238E27FC236}">
                <a16:creationId xmlns:a16="http://schemas.microsoft.com/office/drawing/2014/main" id="{94DC4325-9E46-ABF6-2FB9-F02B6629CABF}"/>
              </a:ext>
            </a:extLst>
          </p:cNvPr>
          <p:cNvSpPr/>
          <p:nvPr/>
        </p:nvSpPr>
        <p:spPr>
          <a:xfrm rot="21384889" flipH="1">
            <a:off x="3662343" y="4137160"/>
            <a:ext cx="906747" cy="323655"/>
          </a:xfrm>
          <a:prstGeom prst="homePlate">
            <a:avLst/>
          </a:prstGeom>
          <a:gradFill flip="none" rotWithShape="1">
            <a:gsLst>
              <a:gs pos="0">
                <a:srgbClr val="7723BE"/>
              </a:gs>
              <a:gs pos="28000">
                <a:srgbClr val="A51D91"/>
              </a:gs>
              <a:gs pos="63000">
                <a:srgbClr val="CC0099"/>
              </a:gs>
              <a:gs pos="100000">
                <a:srgbClr val="DA8443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이태원역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E9F08A6-8582-A237-B905-C5C284F9B22C}"/>
              </a:ext>
            </a:extLst>
          </p:cNvPr>
          <p:cNvGrpSpPr/>
          <p:nvPr/>
        </p:nvGrpSpPr>
        <p:grpSpPr>
          <a:xfrm>
            <a:off x="5669450" y="1692100"/>
            <a:ext cx="198125" cy="45719"/>
            <a:chOff x="5002656" y="1043513"/>
            <a:chExt cx="198125" cy="45719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A0DDFD2-5BE2-E315-BBE3-A1D4A723EB94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36FFEC3-DA25-4C88-366A-80BC53ABA1B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B38A0633-5570-DC09-3DF9-877B7DEDF644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1ACE3C3-41B4-92C7-08DA-380EAD233F44}"/>
                  </a:ext>
                </a:extLst>
              </p14:cNvPr>
              <p14:cNvContentPartPr/>
              <p14:nvPr/>
            </p14:nvContentPartPr>
            <p14:xfrm>
              <a:off x="-531463" y="1305909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1ACE3C3-41B4-92C7-08DA-380EAD233F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40103" y="129726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2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36992"/>
            <a:ext cx="11841483" cy="6687372"/>
            <a:chOff x="248918" y="136992"/>
            <a:chExt cx="11841483" cy="66873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(</a:t>
              </a:r>
              <a:r>
                <a:rPr lang="ko-KR" altLang="en-US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지도 시각화 코드 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- </a:t>
              </a:r>
              <a:r>
                <a:rPr lang="ko-KR" altLang="en-US" sz="2400" b="1" kern="0" dirty="0" err="1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포리움</a:t>
              </a:r>
              <a:r>
                <a:rPr lang="en-US" alt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)</a:t>
              </a:r>
              <a:endParaRPr lang="en-US" altLang="ko-KR" sz="2400" kern="0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4959343" y="136992"/>
              <a:ext cx="765800" cy="333855"/>
              <a:chOff x="9451836" y="62584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9465838" y="76499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9451836" y="62584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28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0841FCD7-A541-8A17-4740-78538A742C76}"/>
              </a:ext>
            </a:extLst>
          </p:cNvPr>
          <p:cNvSpPr/>
          <p:nvPr/>
        </p:nvSpPr>
        <p:spPr>
          <a:xfrm>
            <a:off x="926663" y="919387"/>
            <a:ext cx="5949410" cy="5360965"/>
          </a:xfrm>
          <a:prstGeom prst="rect">
            <a:avLst/>
          </a:prstGeom>
          <a:noFill/>
          <a:ln w="76200">
            <a:gradFill>
              <a:gsLst>
                <a:gs pos="0">
                  <a:srgbClr val="7A23BB"/>
                </a:gs>
                <a:gs pos="29000">
                  <a:srgbClr val="A51D91"/>
                </a:gs>
                <a:gs pos="60000">
                  <a:srgbClr val="BE2C6C"/>
                </a:gs>
                <a:gs pos="100000">
                  <a:srgbClr val="DA824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C9A4F7-1936-6FD5-31BC-B5F12D05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03" y="978716"/>
            <a:ext cx="5815077" cy="524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798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39809" y="130451"/>
            <a:ext cx="11841483" cy="6683159"/>
            <a:chOff x="248918" y="141205"/>
            <a:chExt cx="11841483" cy="66831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결론 및 시사점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727631" y="141205"/>
              <a:ext cx="765800" cy="333855"/>
              <a:chOff x="7220124" y="630059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234126" y="769207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220124" y="630059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29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1C948F-033D-AC5B-1765-64DFCFA34A30}"/>
              </a:ext>
            </a:extLst>
          </p:cNvPr>
          <p:cNvGrpSpPr/>
          <p:nvPr/>
        </p:nvGrpSpPr>
        <p:grpSpPr>
          <a:xfrm>
            <a:off x="976113" y="1068550"/>
            <a:ext cx="4146571" cy="5099587"/>
            <a:chOff x="4831320" y="1660043"/>
            <a:chExt cx="6001810" cy="417391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863427-7BBB-2FF8-A7F0-5D2343F3FACB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5FF0F8-DA03-16D5-0B6B-69FE677B9EE9}"/>
                </a:ext>
              </a:extLst>
            </p:cNvPr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no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98EAC6F-B9CE-0C3C-98C0-877400FD9C06}"/>
              </a:ext>
            </a:extLst>
          </p:cNvPr>
          <p:cNvSpPr txBox="1"/>
          <p:nvPr/>
        </p:nvSpPr>
        <p:spPr>
          <a:xfrm>
            <a:off x="1375281" y="1568139"/>
            <a:ext cx="329051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위치기반서비스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(LBS) , GIS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이용하는 </a:t>
            </a:r>
            <a:r>
              <a:rPr lang="ko-KR" altLang="en-US" sz="2000" dirty="0">
                <a:highlight>
                  <a:srgbClr val="FDE3F1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스타트업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회사들은 내부 데이터가 쌓이지 않았기때문에 공공기반 상권데이터를 사용할 수 밖에 없다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공공기반 상권데이터는 실제와 맞지 않는 부분들이 있기 때문에 우리가 만든 상권 지도를 사용하면 실질적인 상권 구역을 이용하게 되는 것이므로 비즈니스적으로 더 높은 활용 가치가 있을 것으로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예상된다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DB0DE9F-4FA2-2AA2-E47D-B5390E610FE8}"/>
              </a:ext>
            </a:extLst>
          </p:cNvPr>
          <p:cNvGrpSpPr/>
          <p:nvPr/>
        </p:nvGrpSpPr>
        <p:grpSpPr>
          <a:xfrm>
            <a:off x="5775224" y="1031045"/>
            <a:ext cx="4633372" cy="2729659"/>
            <a:chOff x="4831320" y="1660043"/>
            <a:chExt cx="6001810" cy="417391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CE873B4-D12B-F7B9-AA38-24F2CB2AC2A7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F09F35A-11DE-200C-5129-EA5B03FAEDD9}"/>
                </a:ext>
              </a:extLst>
            </p:cNvPr>
            <p:cNvSpPr/>
            <p:nvPr/>
          </p:nvSpPr>
          <p:spPr>
            <a:xfrm>
              <a:off x="5074553" y="1894495"/>
              <a:ext cx="5515345" cy="3734581"/>
            </a:xfrm>
            <a:prstGeom prst="rect">
              <a:avLst/>
            </a:prstGeom>
            <a:no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F757CD0-F632-CCAE-EBCB-AA01FD695D0F}"/>
              </a:ext>
            </a:extLst>
          </p:cNvPr>
          <p:cNvGrpSpPr/>
          <p:nvPr/>
        </p:nvGrpSpPr>
        <p:grpSpPr>
          <a:xfrm>
            <a:off x="5775224" y="3915656"/>
            <a:ext cx="4633372" cy="2252482"/>
            <a:chOff x="4831320" y="1660043"/>
            <a:chExt cx="6001810" cy="417391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8581F80-DA05-CC03-FD10-0D44C5C4CF32}"/>
                </a:ext>
              </a:extLst>
            </p:cNvPr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EE57B70-471D-9388-746E-DF057E520D81}"/>
                </a:ext>
              </a:extLst>
            </p:cNvPr>
            <p:cNvSpPr/>
            <p:nvPr/>
          </p:nvSpPr>
          <p:spPr>
            <a:xfrm>
              <a:off x="5074553" y="1916893"/>
              <a:ext cx="5515345" cy="3656696"/>
            </a:xfrm>
            <a:prstGeom prst="rect">
              <a:avLst/>
            </a:prstGeom>
            <a:no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333FF2E-8110-B305-3C34-BD3613F5BF91}"/>
              </a:ext>
            </a:extLst>
          </p:cNvPr>
          <p:cNvSpPr txBox="1"/>
          <p:nvPr/>
        </p:nvSpPr>
        <p:spPr>
          <a:xfrm>
            <a:off x="6099080" y="1336769"/>
            <a:ext cx="4038833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혹은 경쟁력이 약화되고 있는 </a:t>
            </a:r>
            <a:r>
              <a:rPr lang="ko-KR" altLang="en-US" sz="1900" dirty="0">
                <a:highlight>
                  <a:srgbClr val="FDE3F1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소상공인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분들에게 신뢰도 높고 정확한 트렌드 정보를 제공해 창업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마케팅 등에 </a:t>
            </a:r>
            <a:endParaRPr lang="en-US" altLang="ko-KR" sz="19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실질적으로 도움이 될 수 있다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 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지역적 잠재력을 발굴하여 경쟁력을 확보하고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지역 발전에 기여할 수 있을 것으로 </a:t>
            </a:r>
            <a:endParaRPr lang="en-US" altLang="ko-KR" sz="19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예상된다</a:t>
            </a:r>
            <a:r>
              <a:rPr lang="en-US" altLang="ko-KR" sz="19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CE5B1-8CF9-D2AE-116C-25A1F952455A}"/>
              </a:ext>
            </a:extLst>
          </p:cNvPr>
          <p:cNvSpPr txBox="1"/>
          <p:nvPr/>
        </p:nvSpPr>
        <p:spPr>
          <a:xfrm>
            <a:off x="6215633" y="4081160"/>
            <a:ext cx="3698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EX)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추천 어플 사이트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배달 사이트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데이트 코스 추천 어플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 결혼정보회사 등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64EC9-BE84-C336-52C5-2E1F34C619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639" y="4107123"/>
            <a:ext cx="501460" cy="501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AFC7AC-7911-B1CF-398F-35025D6584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32" y="4566342"/>
            <a:ext cx="501460" cy="501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D0D4C6-4B4E-C058-D704-FBA7050B81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25" y="4894646"/>
            <a:ext cx="577429" cy="5774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820B42-51FC-96B9-4C10-D0E81CBB60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41" y="5378540"/>
            <a:ext cx="609668" cy="6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51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77" y="3884267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019468" y="4096311"/>
            <a:ext cx="4255153" cy="775513"/>
            <a:chOff x="4310746" y="3372539"/>
            <a:chExt cx="425515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40318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마무리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626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9873" y="115133"/>
            <a:ext cx="11841483" cy="6700353"/>
            <a:chOff x="248918" y="124011"/>
            <a:chExt cx="11841483" cy="67003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72000" rIns="91440" bIns="45720" rtlCol="0" anchor="t"/>
            <a:lstStyle/>
            <a:p>
              <a:pPr marL="448945">
                <a:defRPr/>
              </a:pPr>
              <a:r>
                <a:rPr lang="ko-KR" sz="2400" b="1" kern="0" dirty="0">
                  <a:solidFill>
                    <a:schemeClr val="tx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+mn-lt"/>
                </a:rPr>
                <a:t>한계점 및 개선방향</a:t>
              </a:r>
              <a:endParaRPr lang="ko-KR" altLang="en-US" dirty="0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397750" y="124011"/>
              <a:ext cx="765800" cy="333855"/>
              <a:chOff x="7890243" y="612865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904245" y="752013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890243" y="612865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30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25AFCC-00A6-6B2D-487D-565B8579FC37}"/>
              </a:ext>
            </a:extLst>
          </p:cNvPr>
          <p:cNvGrpSpPr/>
          <p:nvPr/>
        </p:nvGrpSpPr>
        <p:grpSpPr>
          <a:xfrm>
            <a:off x="927618" y="1553894"/>
            <a:ext cx="4694910" cy="4080152"/>
            <a:chOff x="1428875" y="2314793"/>
            <a:chExt cx="4291264" cy="35907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5631110-7D12-031B-9F25-B4D7B97B017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EA176F9-EC11-DCEE-15F1-8A6636EE351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1" name="모서리가 둥근 직사각형 17">
            <a:extLst>
              <a:ext uri="{FF2B5EF4-FFF2-40B4-BE49-F238E27FC236}">
                <a16:creationId xmlns:a16="http://schemas.microsoft.com/office/drawing/2014/main" id="{C2BD5C73-352D-D43B-A45D-15E4CFECF171}"/>
              </a:ext>
            </a:extLst>
          </p:cNvPr>
          <p:cNvSpPr/>
          <p:nvPr/>
        </p:nvSpPr>
        <p:spPr>
          <a:xfrm>
            <a:off x="2248783" y="1295610"/>
            <a:ext cx="1187538" cy="458371"/>
          </a:xfrm>
          <a:prstGeom prst="roundRect">
            <a:avLst/>
          </a:pr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D6E2A9-40BC-35FF-874D-3340FD2F92BD}"/>
              </a:ext>
            </a:extLst>
          </p:cNvPr>
          <p:cNvSpPr/>
          <p:nvPr/>
        </p:nvSpPr>
        <p:spPr>
          <a:xfrm>
            <a:off x="2357424" y="1314002"/>
            <a:ext cx="97025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/>
              </a:rPr>
              <a:t>한계점</a:t>
            </a:r>
            <a:endParaRPr lang="ko-KR" altLang="en-US" sz="2000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3DE7731-1B53-91D8-C7F8-80814E563B5F}"/>
              </a:ext>
            </a:extLst>
          </p:cNvPr>
          <p:cNvGrpSpPr/>
          <p:nvPr/>
        </p:nvGrpSpPr>
        <p:grpSpPr>
          <a:xfrm>
            <a:off x="6270929" y="1553894"/>
            <a:ext cx="4694910" cy="4080152"/>
            <a:chOff x="1428875" y="2314793"/>
            <a:chExt cx="4291264" cy="359070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32AF4F8-B9CE-9DC9-0AC5-604373FE4437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6319CFF-F779-EAA6-181F-1CF1978878A7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5" name="모서리가 둥근 직사각형 37">
            <a:extLst>
              <a:ext uri="{FF2B5EF4-FFF2-40B4-BE49-F238E27FC236}">
                <a16:creationId xmlns:a16="http://schemas.microsoft.com/office/drawing/2014/main" id="{29ADC976-2057-75D9-22E9-F1F7FCCF3BF1}"/>
              </a:ext>
            </a:extLst>
          </p:cNvPr>
          <p:cNvSpPr/>
          <p:nvPr/>
        </p:nvSpPr>
        <p:spPr>
          <a:xfrm>
            <a:off x="7909984" y="1307502"/>
            <a:ext cx="1187537" cy="441948"/>
          </a:xfrm>
          <a:prstGeom prst="roundRect">
            <a:avLst/>
          </a:prstGeom>
          <a:solidFill>
            <a:srgbClr val="C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D2BD7B-1B82-FB43-80D7-1FBBE04E2B56}"/>
              </a:ext>
            </a:extLst>
          </p:cNvPr>
          <p:cNvSpPr/>
          <p:nvPr/>
        </p:nvSpPr>
        <p:spPr>
          <a:xfrm>
            <a:off x="7972197" y="1339821"/>
            <a:ext cx="1063112" cy="38472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ko-KR" altLang="en-US" sz="19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/>
              </a:rPr>
              <a:t>개선방향</a:t>
            </a:r>
            <a:endParaRPr lang="ko-KR" altLang="en-US" sz="1900" b="1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02BDB-275B-1739-F30E-F20F1384CE70}"/>
              </a:ext>
            </a:extLst>
          </p:cNvPr>
          <p:cNvSpPr txBox="1"/>
          <p:nvPr/>
        </p:nvSpPr>
        <p:spPr>
          <a:xfrm>
            <a:off x="1099107" y="1832310"/>
            <a:ext cx="3992229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데이터를 직접 가지고 오지 못 한 것이 아쉬웠다. 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>
              <a:buFont typeface="Arial"/>
              <a:buChar char="•"/>
            </a:pPr>
            <a:endParaRPr lang="ko-KR" altLang="en-US" sz="1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2017년 인스타그램 데이터였기 때문에 코로나로 인해 폐업한 곳들도 있고 현재와 달라진 곳들이 존재한다.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>
              <a:buFont typeface="Arial"/>
              <a:buChar char="•"/>
            </a:pPr>
            <a:endParaRPr lang="en-US" altLang="ko-KR" sz="1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라벨링을 더 많이 못 해서 아쉬웠다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endParaRPr 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8FD8A1-AAF1-3CD6-D6B6-2B5A020A8B4D}"/>
              </a:ext>
            </a:extLst>
          </p:cNvPr>
          <p:cNvSpPr txBox="1"/>
          <p:nvPr/>
        </p:nvSpPr>
        <p:spPr>
          <a:xfrm>
            <a:off x="6466518" y="1836608"/>
            <a:ext cx="3993884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단어별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혹은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좋아요 수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 수로 가중치를 두어 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SVD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계산을 할 수 있었다면 좋았을 것 같다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457200" indent="-457200">
              <a:buFont typeface="Arial"/>
              <a:buChar char="•"/>
            </a:pPr>
            <a:endParaRPr lang="en-US" altLang="ko-KR" sz="1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 맛집 지도가 </a:t>
            </a:r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히트맵이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아니라 </a:t>
            </a:r>
            <a:r>
              <a:rPr lang="ko-KR" altLang="en-US" sz="2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폴리곤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(Polygon)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형식                                                                                       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으로 변환하여 표현하였으면 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    </a:t>
            </a:r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좋았을 것 같다</a:t>
            </a:r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pPr marL="457200" indent="-457200">
              <a:buFont typeface="Arial"/>
              <a:buChar char="•"/>
            </a:pP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57200" indent="-457200" algn="ctr">
              <a:buFont typeface="Arial"/>
              <a:buChar char="•"/>
            </a:pPr>
            <a:endParaRPr lang="ko-KR" altLang="en-US" sz="28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322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35BDC-62C8-401F-A5AE-9B204B41AF7E}"/>
              </a:ext>
            </a:extLst>
          </p:cNvPr>
          <p:cNvGrpSpPr/>
          <p:nvPr/>
        </p:nvGrpSpPr>
        <p:grpSpPr>
          <a:xfrm>
            <a:off x="4305584" y="175651"/>
            <a:ext cx="3747336" cy="6523839"/>
            <a:chOff x="4740275" y="1404047"/>
            <a:chExt cx="2638658" cy="38945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4740275" y="1404047"/>
              <a:ext cx="2638425" cy="389455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447675" latinLnBrk="0">
                <a:defRPr/>
              </a:pPr>
              <a:r>
                <a:rPr lang="ko-KR" altLang="en-US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12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r>
                <a:rPr lang="en-US" altLang="ko-KR" sz="12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   </a:t>
              </a: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marL="447675" latinLnBrk="0">
                <a:defRPr/>
              </a:pPr>
              <a:endParaRPr lang="en-US" altLang="ko-KR" sz="5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4740508" y="1889433"/>
              <a:ext cx="2638425" cy="2638425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BF414-CCEE-431C-A614-BE7704643528}"/>
                </a:ext>
              </a:extLst>
            </p:cNvPr>
            <p:cNvGrpSpPr/>
            <p:nvPr/>
          </p:nvGrpSpPr>
          <p:grpSpPr>
            <a:xfrm>
              <a:off x="5052010" y="4571037"/>
              <a:ext cx="2234562" cy="153508"/>
              <a:chOff x="5088522" y="4425002"/>
              <a:chExt cx="2234562" cy="153508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092" y="4425002"/>
                <a:ext cx="165992" cy="15350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450" y="4442431"/>
                <a:ext cx="188248" cy="136079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5088522" y="4442431"/>
                <a:ext cx="165992" cy="110462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1026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30B577DE-CEBA-2A93-E826-D54C0283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03" y="265479"/>
            <a:ext cx="544240" cy="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하트 63">
            <a:extLst>
              <a:ext uri="{FF2B5EF4-FFF2-40B4-BE49-F238E27FC236}">
                <a16:creationId xmlns:a16="http://schemas.microsoft.com/office/drawing/2014/main" id="{FCC5BE1A-D790-5DDF-7332-23EDDB0624CE}"/>
              </a:ext>
            </a:extLst>
          </p:cNvPr>
          <p:cNvSpPr/>
          <p:nvPr/>
        </p:nvSpPr>
        <p:spPr>
          <a:xfrm>
            <a:off x="4408086" y="5490751"/>
            <a:ext cx="235737" cy="215847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22D7DC-1A6D-C6C1-1BA7-C5F28226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62" y="243472"/>
            <a:ext cx="1750355" cy="4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B998B6-CFF7-78BE-F84C-E1A0D0140678}"/>
              </a:ext>
            </a:extLst>
          </p:cNvPr>
          <p:cNvSpPr txBox="1"/>
          <p:nvPr/>
        </p:nvSpPr>
        <p:spPr>
          <a:xfrm>
            <a:off x="4553663" y="2500491"/>
            <a:ext cx="3260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0F0F0F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THANK YOU</a:t>
            </a:r>
            <a:endParaRPr lang="ko-KR" altLang="en-US" sz="6000" b="1">
              <a:solidFill>
                <a:srgbClr val="0F0F0F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40C9A-E873-92CD-5C9A-F4C8FA36B1CD}"/>
              </a:ext>
            </a:extLst>
          </p:cNvPr>
          <p:cNvSpPr txBox="1"/>
          <p:nvPr/>
        </p:nvSpPr>
        <p:spPr>
          <a:xfrm>
            <a:off x="4284682" y="5818807"/>
            <a:ext cx="2292764" cy="79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</a:t>
            </a: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메디치</a:t>
            </a:r>
            <a:endParaRPr lang="en-US" altLang="ko-KR" sz="1600" b="1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#</a:t>
            </a:r>
            <a:r>
              <a:rPr lang="ko-KR" altLang="en-US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수고하셨습니다</a:t>
            </a:r>
            <a:r>
              <a:rPr lang="en-US" altLang="ko-KR" sz="1600" b="1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:D</a:t>
            </a:r>
          </a:p>
        </p:txBody>
      </p:sp>
    </p:spTree>
    <p:extLst>
      <p:ext uri="{BB962C8B-B14F-4D97-AF65-F5344CB8AC3E}">
        <p14:creationId xmlns:p14="http://schemas.microsoft.com/office/powerpoint/2010/main" val="2843979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91111"/>
            <a:ext cx="11786846" cy="6715497"/>
            <a:chOff x="248918" y="108867"/>
            <a:chExt cx="11786846" cy="67154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en-US" altLang="ko-KR" sz="2400" b="1">
                  <a:solidFill>
                    <a:srgbClr val="0F0F0F"/>
                  </a:solidFill>
                  <a:latin typeface="Dynalight" panose="03020502030507070A03" pitchFamily="66" charset="0"/>
                  <a:ea typeface="Y 너만을 비춤체" panose="020B0600000101010101" pitchFamily="50" charset="-127"/>
                </a:rPr>
                <a:t>INSTAGRAM</a:t>
              </a:r>
              <a:endParaRPr lang="ko-KR" altLang="en-US" sz="2400" b="1">
                <a:solidFill>
                  <a:srgbClr val="0F0F0F"/>
                </a:solidFill>
                <a:latin typeface="Dynalight" panose="03020502030507070A03" pitchFamily="66" charset="0"/>
                <a:ea typeface="Y 너만을 비춤체" panose="020B0600000101010101" pitchFamily="50" charset="-127"/>
              </a:endParaRPr>
            </a:p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sp>
          <p:nvSpPr>
            <p:cNvPr id="42" name="하트 41">
              <a:extLst>
                <a:ext uri="{FF2B5EF4-FFF2-40B4-BE49-F238E27FC236}">
                  <a16:creationId xmlns:a16="http://schemas.microsoft.com/office/drawing/2014/main" id="{03CB5DF8-3C38-4E52-BDE8-1B3007A95DEC}"/>
                </a:ext>
              </a:extLst>
            </p:cNvPr>
            <p:cNvSpPr/>
            <p:nvPr/>
          </p:nvSpPr>
          <p:spPr>
            <a:xfrm>
              <a:off x="11860833" y="5803376"/>
              <a:ext cx="45719" cy="45719"/>
            </a:xfrm>
            <a:prstGeom prst="heart">
              <a:avLst/>
            </a:prstGeom>
            <a:solidFill>
              <a:srgbClr val="FF5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428216" y="108867"/>
              <a:ext cx="765800" cy="333855"/>
              <a:chOff x="6920709" y="597721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934711" y="736869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920709" y="597721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31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E47B87-271F-35AA-DA96-4F8D2FC57256}"/>
              </a:ext>
            </a:extLst>
          </p:cNvPr>
          <p:cNvSpPr/>
          <p:nvPr/>
        </p:nvSpPr>
        <p:spPr>
          <a:xfrm>
            <a:off x="5753086" y="833794"/>
            <a:ext cx="6134114" cy="6782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DF5F69-7A35-C0C5-D59B-68EC90E189AA}"/>
              </a:ext>
            </a:extLst>
          </p:cNvPr>
          <p:cNvSpPr/>
          <p:nvPr/>
        </p:nvSpPr>
        <p:spPr>
          <a:xfrm>
            <a:off x="276252" y="835391"/>
            <a:ext cx="5819748" cy="678243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6862B5F-8962-EEBF-BCE0-FB235DDFE3C2}"/>
              </a:ext>
            </a:extLst>
          </p:cNvPr>
          <p:cNvSpPr/>
          <p:nvPr/>
        </p:nvSpPr>
        <p:spPr>
          <a:xfrm>
            <a:off x="265176" y="759284"/>
            <a:ext cx="11637991" cy="6782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70C7CA-46FE-9A99-4D7B-80D8DAA0DE68}"/>
              </a:ext>
            </a:extLst>
          </p:cNvPr>
          <p:cNvSpPr txBox="1"/>
          <p:nvPr/>
        </p:nvSpPr>
        <p:spPr>
          <a:xfrm>
            <a:off x="8404517" y="981073"/>
            <a:ext cx="131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내 소식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7EC7F9-BFB7-723E-55BE-A6E0AA503014}"/>
              </a:ext>
            </a:extLst>
          </p:cNvPr>
          <p:cNvSpPr txBox="1"/>
          <p:nvPr/>
        </p:nvSpPr>
        <p:spPr>
          <a:xfrm>
            <a:off x="2581934" y="965579"/>
            <a:ext cx="121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F08C043-1019-A0B2-6B33-E8C707BBA623}"/>
              </a:ext>
            </a:extLst>
          </p:cNvPr>
          <p:cNvSpPr/>
          <p:nvPr/>
        </p:nvSpPr>
        <p:spPr>
          <a:xfrm>
            <a:off x="315082" y="1557506"/>
            <a:ext cx="11533968" cy="4972048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DD9C80-9A51-BE94-2970-55D64CD5D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55062" y="1725988"/>
            <a:ext cx="1003551" cy="889382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80" name="그림 79" descr="Book,Wedding,Flower,Bouquet,Romance,Petal">
            <a:extLst>
              <a:ext uri="{FF2B5EF4-FFF2-40B4-BE49-F238E27FC236}">
                <a16:creationId xmlns:a16="http://schemas.microsoft.com/office/drawing/2014/main" id="{9A2B07AA-8210-5E9F-DDB1-8116C4C8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2" r="69842" b="27152"/>
          <a:stretch>
            <a:fillRect/>
          </a:stretch>
        </p:blipFill>
        <p:spPr bwMode="auto">
          <a:xfrm>
            <a:off x="10408932" y="2689161"/>
            <a:ext cx="1231545" cy="1231545"/>
          </a:xfrm>
          <a:custGeom>
            <a:avLst/>
            <a:gdLst>
              <a:gd name="connsiteX0" fmla="*/ 0 w 1231545"/>
              <a:gd name="connsiteY0" fmla="*/ 0 h 1231545"/>
              <a:gd name="connsiteX1" fmla="*/ 1231545 w 1231545"/>
              <a:gd name="connsiteY1" fmla="*/ 0 h 1231545"/>
              <a:gd name="connsiteX2" fmla="*/ 1231545 w 1231545"/>
              <a:gd name="connsiteY2" fmla="*/ 1231545 h 1231545"/>
              <a:gd name="connsiteX3" fmla="*/ 0 w 1231545"/>
              <a:gd name="connsiteY3" fmla="*/ 1231545 h 123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545" h="1231545">
                <a:moveTo>
                  <a:pt x="0" y="0"/>
                </a:moveTo>
                <a:lnTo>
                  <a:pt x="1231545" y="0"/>
                </a:lnTo>
                <a:lnTo>
                  <a:pt x="1231545" y="1231545"/>
                </a:lnTo>
                <a:lnTo>
                  <a:pt x="0" y="123154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4AC996F-D20D-1A55-8423-3E093410C43B}"/>
              </a:ext>
            </a:extLst>
          </p:cNvPr>
          <p:cNvSpPr txBox="1"/>
          <p:nvPr/>
        </p:nvSpPr>
        <p:spPr>
          <a:xfrm>
            <a:off x="1722100" y="1943362"/>
            <a:ext cx="564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마지막</a:t>
            </a:r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회원님을 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364368B-D47B-5194-BE61-F044B0AC1E1C}"/>
              </a:ext>
            </a:extLst>
          </p:cNvPr>
          <p:cNvSpPr/>
          <p:nvPr/>
        </p:nvSpPr>
        <p:spPr>
          <a:xfrm>
            <a:off x="10338150" y="1836502"/>
            <a:ext cx="1357746" cy="418146"/>
          </a:xfrm>
          <a:prstGeom prst="roundRect">
            <a:avLst>
              <a:gd name="adj" fmla="val 916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tx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팔로잉</a:t>
            </a:r>
            <a:endParaRPr lang="ko-KR" altLang="en-US" sz="2000">
              <a:solidFill>
                <a:schemeClr val="tx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A6DFAD-A797-0202-09D2-3EE090AAED6D}"/>
              </a:ext>
            </a:extLst>
          </p:cNvPr>
          <p:cNvSpPr txBox="1"/>
          <p:nvPr/>
        </p:nvSpPr>
        <p:spPr>
          <a:xfrm>
            <a:off x="1722100" y="3212820"/>
            <a:ext cx="6136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마지막</a:t>
            </a:r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댓글에서 회원님을 언급했습니다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@insta_matjip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Q&amp;A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시간입니다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36774EA-E48A-AF51-F656-3165E52EE8C2}"/>
              </a:ext>
            </a:extLst>
          </p:cNvPr>
          <p:cNvSpPr txBox="1"/>
          <p:nvPr/>
        </p:nvSpPr>
        <p:spPr>
          <a:xfrm>
            <a:off x="1722100" y="4617526"/>
            <a:ext cx="676980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마지막</a:t>
            </a:r>
            <a:r>
              <a:rPr lang="en-US" altLang="ko-KR" sz="2000" b="1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_</a:t>
            </a:r>
            <a:r>
              <a:rPr lang="ko-KR" altLang="en-US" sz="2000" b="1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</a:t>
            </a:r>
            <a:r>
              <a:rPr lang="ko-KR" altLang="en-US" sz="2000" dirty="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</a:t>
            </a:r>
            <a:r>
              <a:rPr lang="ko-KR" altLang="en-US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댓글을 남겼습니다 </a:t>
            </a:r>
            <a:r>
              <a:rPr lang="en-US" altLang="ko-KR" sz="2000" dirty="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질문이 있으시다면 질문해주세요</a:t>
            </a:r>
            <a:endParaRPr lang="en-US" altLang="ko-KR" sz="3800" dirty="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982875-E851-B4B6-7C57-653A30D38DC1}"/>
              </a:ext>
            </a:extLst>
          </p:cNvPr>
          <p:cNvSpPr txBox="1"/>
          <p:nvPr/>
        </p:nvSpPr>
        <p:spPr>
          <a:xfrm>
            <a:off x="1569201" y="6144088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MEDICI</a:t>
            </a:r>
            <a:r>
              <a:rPr lang="ko-KR" altLang="en-US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님이 회원님을 </a:t>
            </a:r>
            <a:r>
              <a:rPr lang="ko-KR" altLang="en-US" sz="20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r>
              <a:rPr lang="ko-KR" altLang="en-US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하기 시작했습니다</a:t>
            </a:r>
            <a:r>
              <a:rPr lang="en-US" altLang="ko-KR" sz="2000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  <a:endParaRPr lang="ko-KR" altLang="en-US" sz="20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F373FBB-C07F-DF74-AD81-CAF5E3B1F3FE}"/>
              </a:ext>
            </a:extLst>
          </p:cNvPr>
          <p:cNvSpPr/>
          <p:nvPr/>
        </p:nvSpPr>
        <p:spPr>
          <a:xfrm>
            <a:off x="10338150" y="6062189"/>
            <a:ext cx="1357746" cy="418146"/>
          </a:xfrm>
          <a:prstGeom prst="roundRect">
            <a:avLst>
              <a:gd name="adj" fmla="val 9163"/>
            </a:avLst>
          </a:prstGeom>
          <a:solidFill>
            <a:srgbClr val="34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팔로우</a:t>
            </a:r>
            <a:endParaRPr lang="ko-KR" altLang="en-US" sz="200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DD13FC1-D723-3CF5-852B-71AE5C848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29397" r="25712" b="9570"/>
          <a:stretch>
            <a:fillRect/>
          </a:stretch>
        </p:blipFill>
        <p:spPr>
          <a:xfrm>
            <a:off x="315082" y="5782441"/>
            <a:ext cx="1015663" cy="1015663"/>
          </a:xfrm>
          <a:custGeom>
            <a:avLst/>
            <a:gdLst>
              <a:gd name="connsiteX0" fmla="*/ 622038 w 1244076"/>
              <a:gd name="connsiteY0" fmla="*/ 0 h 1244076"/>
              <a:gd name="connsiteX1" fmla="*/ 1244076 w 1244076"/>
              <a:gd name="connsiteY1" fmla="*/ 622038 h 1244076"/>
              <a:gd name="connsiteX2" fmla="*/ 622038 w 1244076"/>
              <a:gd name="connsiteY2" fmla="*/ 1244076 h 1244076"/>
              <a:gd name="connsiteX3" fmla="*/ 0 w 1244076"/>
              <a:gd name="connsiteY3" fmla="*/ 622038 h 1244076"/>
              <a:gd name="connsiteX4" fmla="*/ 622038 w 1244076"/>
              <a:gd name="connsiteY4" fmla="*/ 0 h 124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076" h="1244076">
                <a:moveTo>
                  <a:pt x="622038" y="0"/>
                </a:moveTo>
                <a:cubicBezTo>
                  <a:pt x="965580" y="0"/>
                  <a:pt x="1244076" y="278496"/>
                  <a:pt x="1244076" y="622038"/>
                </a:cubicBezTo>
                <a:cubicBezTo>
                  <a:pt x="1244076" y="965580"/>
                  <a:pt x="965580" y="1244076"/>
                  <a:pt x="622038" y="1244076"/>
                </a:cubicBezTo>
                <a:cubicBezTo>
                  <a:pt x="278496" y="1244076"/>
                  <a:pt x="0" y="965580"/>
                  <a:pt x="0" y="622038"/>
                </a:cubicBezTo>
                <a:cubicBezTo>
                  <a:pt x="0" y="278496"/>
                  <a:pt x="278496" y="0"/>
                  <a:pt x="622038" y="0"/>
                </a:cubicBezTo>
                <a:close/>
              </a:path>
            </a:pathLst>
          </a:cu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4FBB60C-1895-1AFE-5F07-766219C2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47502" y="3090163"/>
            <a:ext cx="987795" cy="875418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2890F7A-73F8-A4E3-91C1-10B5D1D4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 b="12363"/>
          <a:stretch>
            <a:fillRect/>
          </a:stretch>
        </p:blipFill>
        <p:spPr>
          <a:xfrm>
            <a:off x="339239" y="4462184"/>
            <a:ext cx="1035196" cy="917427"/>
          </a:xfrm>
          <a:custGeom>
            <a:avLst/>
            <a:gdLst>
              <a:gd name="connsiteX0" fmla="*/ 692651 w 3795296"/>
              <a:gd name="connsiteY0" fmla="*/ 0 h 3363523"/>
              <a:gd name="connsiteX1" fmla="*/ 3102646 w 3795296"/>
              <a:gd name="connsiteY1" fmla="*/ 0 h 3363523"/>
              <a:gd name="connsiteX2" fmla="*/ 3104728 w 3795296"/>
              <a:gd name="connsiteY2" fmla="*/ 1558 h 3363523"/>
              <a:gd name="connsiteX3" fmla="*/ 3795296 w 3795296"/>
              <a:gd name="connsiteY3" fmla="*/ 1465875 h 3363523"/>
              <a:gd name="connsiteX4" fmla="*/ 1897648 w 3795296"/>
              <a:gd name="connsiteY4" fmla="*/ 3363523 h 3363523"/>
              <a:gd name="connsiteX5" fmla="*/ 0 w 3795296"/>
              <a:gd name="connsiteY5" fmla="*/ 1465875 h 3363523"/>
              <a:gd name="connsiteX6" fmla="*/ 690568 w 3795296"/>
              <a:gd name="connsiteY6" fmla="*/ 1558 h 33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5296" h="3363523">
                <a:moveTo>
                  <a:pt x="692651" y="0"/>
                </a:moveTo>
                <a:lnTo>
                  <a:pt x="3102646" y="0"/>
                </a:lnTo>
                <a:lnTo>
                  <a:pt x="3104728" y="1558"/>
                </a:lnTo>
                <a:cubicBezTo>
                  <a:pt x="3526476" y="349614"/>
                  <a:pt x="3795296" y="876352"/>
                  <a:pt x="3795296" y="1465875"/>
                </a:cubicBezTo>
                <a:cubicBezTo>
                  <a:pt x="3795296" y="2513917"/>
                  <a:pt x="2945690" y="3363523"/>
                  <a:pt x="1897648" y="3363523"/>
                </a:cubicBezTo>
                <a:cubicBezTo>
                  <a:pt x="849606" y="3363523"/>
                  <a:pt x="0" y="2513917"/>
                  <a:pt x="0" y="1465875"/>
                </a:cubicBezTo>
                <a:cubicBezTo>
                  <a:pt x="0" y="876352"/>
                  <a:pt x="268821" y="349614"/>
                  <a:pt x="690568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EFE90A-3FB8-9B70-6D41-0CBEB4D8B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978" y="2696977"/>
            <a:ext cx="1290191" cy="1231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7D0269-4F00-2225-4C4A-D7AF00F759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288"/>
          <a:stretch/>
        </p:blipFill>
        <p:spPr>
          <a:xfrm>
            <a:off x="10401053" y="4363035"/>
            <a:ext cx="1269594" cy="117315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5EA8BE2-B801-DEFE-8928-99BEB750C1D7}"/>
              </a:ext>
            </a:extLst>
          </p:cNvPr>
          <p:cNvSpPr/>
          <p:nvPr/>
        </p:nvSpPr>
        <p:spPr>
          <a:xfrm>
            <a:off x="306028" y="1574845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7A60C4-BF05-936F-1523-0321C2F2A9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1" y="1777089"/>
            <a:ext cx="648371" cy="648371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B2A0E3-943C-AB3A-376B-8AFC0592DA3E}"/>
              </a:ext>
            </a:extLst>
          </p:cNvPr>
          <p:cNvSpPr/>
          <p:nvPr/>
        </p:nvSpPr>
        <p:spPr>
          <a:xfrm>
            <a:off x="299034" y="2912246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B706D0-DD1E-5781-3C48-DBF5589FE41A}"/>
              </a:ext>
            </a:extLst>
          </p:cNvPr>
          <p:cNvSpPr/>
          <p:nvPr/>
        </p:nvSpPr>
        <p:spPr>
          <a:xfrm>
            <a:off x="321645" y="4326797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7F19B82-58AB-F1B7-0F07-841999E0EDFE}"/>
              </a:ext>
            </a:extLst>
          </p:cNvPr>
          <p:cNvSpPr/>
          <p:nvPr/>
        </p:nvSpPr>
        <p:spPr>
          <a:xfrm>
            <a:off x="299034" y="5758194"/>
            <a:ext cx="1068407" cy="10772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B5EFC45-08C3-B6DC-E0CD-1320AAA546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9" y="3188975"/>
            <a:ext cx="648371" cy="6483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7FB859F-43E7-1497-2A91-95F4960C14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" y="4537165"/>
            <a:ext cx="648371" cy="648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616907-E1AB-97B3-6654-A6C6DCD488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94" t="2891" r="2887" b="11526"/>
          <a:stretch/>
        </p:blipFill>
        <p:spPr>
          <a:xfrm rot="21339928">
            <a:off x="475479" y="5940558"/>
            <a:ext cx="760736" cy="7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6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40838"/>
            <a:ext cx="11841483" cy="6683526"/>
            <a:chOff x="248918" y="140838"/>
            <a:chExt cx="11841483" cy="668352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배경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843610" y="140838"/>
              <a:ext cx="765800" cy="333855"/>
              <a:chOff x="7336103" y="629692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350105" y="768840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336103" y="629692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02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E427051-C992-75D7-583C-816BE7396E53}"/>
              </a:ext>
            </a:extLst>
          </p:cNvPr>
          <p:cNvGrpSpPr/>
          <p:nvPr/>
        </p:nvGrpSpPr>
        <p:grpSpPr>
          <a:xfrm>
            <a:off x="4978783" y="1692100"/>
            <a:ext cx="198125" cy="45719"/>
            <a:chOff x="5002656" y="1043513"/>
            <a:chExt cx="198125" cy="457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43AF06-0C51-57DC-FED0-2BFAD25A9CE5}"/>
                </a:ext>
              </a:extLst>
            </p:cNvPr>
            <p:cNvSpPr/>
            <p:nvPr/>
          </p:nvSpPr>
          <p:spPr>
            <a:xfrm>
              <a:off x="5002656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D8AA79E-D6F2-1596-9C17-C6AB62B11265}"/>
                </a:ext>
              </a:extLst>
            </p:cNvPr>
            <p:cNvSpPr/>
            <p:nvPr/>
          </p:nvSpPr>
          <p:spPr>
            <a:xfrm>
              <a:off x="5155062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8495D5-97B0-12F8-CE36-A9FD7D48F858}"/>
                </a:ext>
              </a:extLst>
            </p:cNvPr>
            <p:cNvSpPr/>
            <p:nvPr/>
          </p:nvSpPr>
          <p:spPr>
            <a:xfrm>
              <a:off x="5078859" y="1043513"/>
              <a:ext cx="45719" cy="45719"/>
            </a:xfrm>
            <a:prstGeom prst="ellipse">
              <a:avLst/>
            </a:prstGeom>
            <a:solidFill>
              <a:srgbClr val="0F0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272570-F47C-78CD-9AE9-243A59C97055}"/>
              </a:ext>
            </a:extLst>
          </p:cNvPr>
          <p:cNvGrpSpPr/>
          <p:nvPr/>
        </p:nvGrpSpPr>
        <p:grpSpPr>
          <a:xfrm>
            <a:off x="280359" y="782740"/>
            <a:ext cx="11615065" cy="551647"/>
            <a:chOff x="0" y="-1667"/>
            <a:chExt cx="12192000" cy="8386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08E94C-6F36-FBA5-5B31-DFA607A5546C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67D1618-5120-9794-C219-4311B75F1D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F02AE0-3772-71E5-E11B-9CCAF72566AE}"/>
              </a:ext>
            </a:extLst>
          </p:cNvPr>
          <p:cNvCxnSpPr>
            <a:cxnSpLocks/>
          </p:cNvCxnSpPr>
          <p:nvPr/>
        </p:nvCxnSpPr>
        <p:spPr>
          <a:xfrm>
            <a:off x="5359419" y="1299616"/>
            <a:ext cx="0" cy="5058625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8E5425-B5F9-5434-46CE-CBB86949594F}"/>
              </a:ext>
            </a:extLst>
          </p:cNvPr>
          <p:cNvGrpSpPr/>
          <p:nvPr/>
        </p:nvGrpSpPr>
        <p:grpSpPr>
          <a:xfrm>
            <a:off x="407372" y="915617"/>
            <a:ext cx="307974" cy="263104"/>
            <a:chOff x="3260725" y="-6476667"/>
            <a:chExt cx="479425" cy="409577"/>
          </a:xfrm>
        </p:grpSpPr>
        <p:sp>
          <p:nvSpPr>
            <p:cNvPr id="69" name="자유형 24">
              <a:extLst>
                <a:ext uri="{FF2B5EF4-FFF2-40B4-BE49-F238E27FC236}">
                  <a16:creationId xmlns:a16="http://schemas.microsoft.com/office/drawing/2014/main" id="{47BD07EA-D044-4DB0-E7A4-80FFD3CC60FA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7661C92-88FB-3947-8FFF-9050656607B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3200B21-EFE4-A394-F252-618560E4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21" y="904340"/>
            <a:ext cx="344061" cy="344061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413774F4-8F8A-7246-C7D0-094E9B890844}"/>
              </a:ext>
            </a:extLst>
          </p:cNvPr>
          <p:cNvSpPr/>
          <p:nvPr/>
        </p:nvSpPr>
        <p:spPr>
          <a:xfrm>
            <a:off x="326016" y="1393737"/>
            <a:ext cx="3149539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207444-63FE-23BF-34FE-F51C46EFEA80}"/>
              </a:ext>
            </a:extLst>
          </p:cNvPr>
          <p:cNvSpPr/>
          <p:nvPr/>
        </p:nvSpPr>
        <p:spPr>
          <a:xfrm>
            <a:off x="373669" y="154760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227F84-A4BC-62D5-FEC5-857E10968F39}"/>
              </a:ext>
            </a:extLst>
          </p:cNvPr>
          <p:cNvSpPr txBox="1"/>
          <p:nvPr/>
        </p:nvSpPr>
        <p:spPr>
          <a:xfrm>
            <a:off x="681645" y="1523748"/>
            <a:ext cx="142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err="1">
                <a:solidFill>
                  <a:srgbClr val="0F0F0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Insta_matjip</a:t>
            </a:r>
            <a:endParaRPr lang="ko-KR" altLang="en-US" sz="1600">
              <a:solidFill>
                <a:srgbClr val="0F0F0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0B243F-341E-0CC4-155A-94A86CB38939}"/>
              </a:ext>
            </a:extLst>
          </p:cNvPr>
          <p:cNvSpPr txBox="1"/>
          <p:nvPr/>
        </p:nvSpPr>
        <p:spPr>
          <a:xfrm>
            <a:off x="5359419" y="837718"/>
            <a:ext cx="181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rgbClr val="0F0F0F"/>
                </a:solidFill>
                <a:latin typeface="Arial Narrow" panose="020B0606020202030204" pitchFamily="34" charset="0"/>
                <a:ea typeface="Y 너만을 비춤체" panose="020B0600000101010101" pitchFamily="50" charset="-127"/>
              </a:rPr>
              <a:t>INSTAGRAM</a:t>
            </a:r>
            <a:endParaRPr lang="ko-KR" altLang="en-US" sz="2500" b="1">
              <a:solidFill>
                <a:srgbClr val="0F0F0F"/>
              </a:solidFill>
              <a:latin typeface="Arial Narrow" panose="020B0606020202030204" pitchFamily="34" charset="0"/>
              <a:ea typeface="Y 너만을 비춤체" panose="020B0600000101010101" pitchFamily="50" charset="-127"/>
            </a:endParaRPr>
          </a:p>
        </p:txBody>
      </p:sp>
      <p:pic>
        <p:nvPicPr>
          <p:cNvPr id="75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284579A4-2299-B905-95FF-F87F958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60E189-6C28-AF0B-E1BC-A59121853E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5" t="2416" r="1702"/>
          <a:stretch/>
        </p:blipFill>
        <p:spPr>
          <a:xfrm>
            <a:off x="382538" y="1889569"/>
            <a:ext cx="4843744" cy="2972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0DDFF1-5F0D-781E-A20C-ED4D36D5FE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42" t="4923" r="1861"/>
          <a:stretch/>
        </p:blipFill>
        <p:spPr>
          <a:xfrm>
            <a:off x="365749" y="3719720"/>
            <a:ext cx="4831893" cy="29740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F5CC8B-2DC0-9800-A79C-9671453E3A1E}"/>
              </a:ext>
            </a:extLst>
          </p:cNvPr>
          <p:cNvSpPr/>
          <p:nvPr/>
        </p:nvSpPr>
        <p:spPr>
          <a:xfrm>
            <a:off x="334763" y="1896290"/>
            <a:ext cx="4891520" cy="47884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340638-570D-4D07-7B46-E67B4D67B788}"/>
              </a:ext>
            </a:extLst>
          </p:cNvPr>
          <p:cNvSpPr/>
          <p:nvPr/>
        </p:nvSpPr>
        <p:spPr>
          <a:xfrm>
            <a:off x="4155519" y="3191468"/>
            <a:ext cx="453196" cy="14911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9C1EF8-EAAD-B5C4-D1F6-252946F141B2}"/>
              </a:ext>
            </a:extLst>
          </p:cNvPr>
          <p:cNvSpPr/>
          <p:nvPr/>
        </p:nvSpPr>
        <p:spPr>
          <a:xfrm>
            <a:off x="497556" y="3172927"/>
            <a:ext cx="1113130" cy="167654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0392123-25CB-D1E3-F3BC-7C1BD9BEA6EC}"/>
              </a:ext>
            </a:extLst>
          </p:cNvPr>
          <p:cNvSpPr/>
          <p:nvPr/>
        </p:nvSpPr>
        <p:spPr>
          <a:xfrm>
            <a:off x="1025091" y="4598677"/>
            <a:ext cx="1424494" cy="141103"/>
          </a:xfrm>
          <a:prstGeom prst="round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A31071-8068-2733-07FA-9160DA7006BD}"/>
              </a:ext>
            </a:extLst>
          </p:cNvPr>
          <p:cNvSpPr txBox="1"/>
          <p:nvPr/>
        </p:nvSpPr>
        <p:spPr>
          <a:xfrm>
            <a:off x="5261881" y="6457047"/>
            <a:ext cx="52741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출처 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:https://www.cosinkorea.com/mobile/article.html?no=34894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D4FB3B-BCF5-5A3E-392F-677BCCA76BFB}"/>
              </a:ext>
            </a:extLst>
          </p:cNvPr>
          <p:cNvSpPr txBox="1"/>
          <p:nvPr/>
        </p:nvSpPr>
        <p:spPr>
          <a:xfrm>
            <a:off x="5446353" y="2094761"/>
            <a:ext cx="6116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문제점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길 건너 가면 가게가 있는데 지리적인 문제로 상권으로 포함되지 않은 경우가 다수이다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국가 지정 발달 상권과 소비자 이용 맛집 장소가 차이가 존재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8A88D-4BCE-0089-2703-3A6F70C55E85}"/>
              </a:ext>
            </a:extLst>
          </p:cNvPr>
          <p:cNvSpPr txBox="1"/>
          <p:nvPr/>
        </p:nvSpPr>
        <p:spPr>
          <a:xfrm>
            <a:off x="5473031" y="3557697"/>
            <a:ext cx="619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사실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 20-30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대가 많이 이용하는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SNS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인스타그램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인스타그램에서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자주 공유하는 게시물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맛집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음식 관련 게시물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사진을 게시하기 위해 맛집을 일부러 찾아가는 경우가 있을 정도이다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7E105-D7D3-2F4B-CFB2-79BA999E0574}"/>
              </a:ext>
            </a:extLst>
          </p:cNvPr>
          <p:cNvSpPr txBox="1"/>
          <p:nvPr/>
        </p:nvSpPr>
        <p:spPr>
          <a:xfrm>
            <a:off x="5488834" y="5117978"/>
            <a:ext cx="6269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가정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:</a:t>
            </a:r>
          </a:p>
          <a:p>
            <a:r>
              <a:rPr lang="ko-KR" altLang="en-US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진짜 맛집 데이터는 </a:t>
            </a:r>
            <a:r>
              <a:rPr lang="ko-KR" altLang="en-US" sz="1600" dirty="0" err="1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인스타그램에</a:t>
            </a:r>
            <a:r>
              <a:rPr lang="ko-KR" altLang="en-US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더 많이 있지 않을까</a:t>
            </a:r>
            <a:r>
              <a:rPr lang="en-US" altLang="ko-KR" sz="1600" dirty="0">
                <a:highlight>
                  <a:srgbClr val="FCEFEF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808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128672"/>
            <a:ext cx="11841483" cy="6695692"/>
            <a:chOff x="248918" y="128672"/>
            <a:chExt cx="11841483" cy="669569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프로젝트 목표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639524" y="128672"/>
              <a:ext cx="765800" cy="333855"/>
              <a:chOff x="7132017" y="61752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7146019" y="75667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7132017" y="61752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03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21B317-E909-4148-8560-CF25956B6FC0}"/>
              </a:ext>
            </a:extLst>
          </p:cNvPr>
          <p:cNvCxnSpPr>
            <a:cxnSpLocks/>
          </p:cNvCxnSpPr>
          <p:nvPr/>
        </p:nvCxnSpPr>
        <p:spPr>
          <a:xfrm>
            <a:off x="6574546" y="2860075"/>
            <a:ext cx="418553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CDB36ED-F7A4-7140-6CDD-EFEA374F6033}"/>
              </a:ext>
            </a:extLst>
          </p:cNvPr>
          <p:cNvCxnSpPr>
            <a:cxnSpLocks/>
          </p:cNvCxnSpPr>
          <p:nvPr/>
        </p:nvCxnSpPr>
        <p:spPr>
          <a:xfrm flipV="1">
            <a:off x="6574546" y="3155150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D68BA08-508F-C3D6-866F-70FA53282040}"/>
              </a:ext>
            </a:extLst>
          </p:cNvPr>
          <p:cNvCxnSpPr>
            <a:cxnSpLocks/>
          </p:cNvCxnSpPr>
          <p:nvPr/>
        </p:nvCxnSpPr>
        <p:spPr>
          <a:xfrm>
            <a:off x="6573813" y="4493286"/>
            <a:ext cx="421994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3A04D8F6-B534-E200-A234-47414872CFE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11" y="2272830"/>
            <a:ext cx="5232603" cy="33372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73B73C0B-3CBD-5DE3-BFBE-CF08FA7210CE}"/>
              </a:ext>
            </a:extLst>
          </p:cNvPr>
          <p:cNvGrpSpPr/>
          <p:nvPr/>
        </p:nvGrpSpPr>
        <p:grpSpPr>
          <a:xfrm>
            <a:off x="2367687" y="1628629"/>
            <a:ext cx="1627632" cy="459387"/>
            <a:chOff x="2135584" y="1512645"/>
            <a:chExt cx="1627632" cy="459387"/>
          </a:xfrm>
        </p:grpSpPr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8909B27F-BF0B-6411-E8FD-D966357CB6E4}"/>
                </a:ext>
              </a:extLst>
            </p:cNvPr>
            <p:cNvSpPr/>
            <p:nvPr/>
          </p:nvSpPr>
          <p:spPr>
            <a:xfrm>
              <a:off x="2135584" y="1512645"/>
              <a:ext cx="1627632" cy="45938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4BCBC-9C15-9D31-17BE-87A704F1C35E}"/>
                </a:ext>
              </a:extLst>
            </p:cNvPr>
            <p:cNvSpPr txBox="1"/>
            <p:nvPr/>
          </p:nvSpPr>
          <p:spPr>
            <a:xfrm>
              <a:off x="2215866" y="1646284"/>
              <a:ext cx="1467068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이태원상권</a:t>
              </a: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6FA0B727-7005-DCC2-A580-9A2AF3B5F6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565"/>
          <a:stretch/>
        </p:blipFill>
        <p:spPr>
          <a:xfrm>
            <a:off x="651620" y="2277026"/>
            <a:ext cx="5232895" cy="3346036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DD52168-ECFD-AAD5-5D48-EE2E9E5EFB4E}"/>
              </a:ext>
            </a:extLst>
          </p:cNvPr>
          <p:cNvCxnSpPr>
            <a:cxnSpLocks/>
          </p:cNvCxnSpPr>
          <p:nvPr/>
        </p:nvCxnSpPr>
        <p:spPr>
          <a:xfrm flipV="1">
            <a:off x="6588816" y="3469880"/>
            <a:ext cx="4219209" cy="1601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667621-6DB8-43A4-0524-4377B4A2FB3F}"/>
              </a:ext>
            </a:extLst>
          </p:cNvPr>
          <p:cNvSpPr/>
          <p:nvPr/>
        </p:nvSpPr>
        <p:spPr>
          <a:xfrm>
            <a:off x="6145192" y="2183508"/>
            <a:ext cx="5106455" cy="3516138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75D8C8-9CEF-D1BD-D2E5-C96C852ADC0C}"/>
              </a:ext>
            </a:extLst>
          </p:cNvPr>
          <p:cNvSpPr/>
          <p:nvPr/>
        </p:nvSpPr>
        <p:spPr>
          <a:xfrm>
            <a:off x="6265540" y="2272830"/>
            <a:ext cx="4848739" cy="3327005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3D5DA1-D81E-5B95-04FA-50C26AD6C73A}"/>
              </a:ext>
            </a:extLst>
          </p:cNvPr>
          <p:cNvSpPr txBox="1"/>
          <p:nvPr/>
        </p:nvSpPr>
        <p:spPr>
          <a:xfrm>
            <a:off x="6573813" y="2462222"/>
            <a:ext cx="4322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1.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 내 실제 이용 맛집 지역과 국가 지정 상권 지역 차이 확인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B44408-EBED-ADB4-8E22-F501DEDADCAD}"/>
              </a:ext>
            </a:extLst>
          </p:cNvPr>
          <p:cNvSpPr txBox="1"/>
          <p:nvPr/>
        </p:nvSpPr>
        <p:spPr>
          <a:xfrm>
            <a:off x="6588816" y="4548973"/>
            <a:ext cx="439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3.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맛집 지도의 비즈니스적 활용 방안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C0C1B-9D7B-C974-64C5-8296958EDCC1}"/>
              </a:ext>
            </a:extLst>
          </p:cNvPr>
          <p:cNvSpPr txBox="1"/>
          <p:nvPr/>
        </p:nvSpPr>
        <p:spPr>
          <a:xfrm>
            <a:off x="6573813" y="3644979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2.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실질적인 인스타그램 맛집 지도 예상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39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5" y="3898936"/>
            <a:ext cx="1205846" cy="120584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612960" y="4065620"/>
            <a:ext cx="3998673" cy="775513"/>
            <a:chOff x="4310746" y="3372539"/>
            <a:chExt cx="3998673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분석 계획 수립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77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86262"/>
            <a:ext cx="11841483" cy="6738102"/>
            <a:chOff x="248918" y="86262"/>
            <a:chExt cx="11841483" cy="673810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환경 및 사용 기술</a:t>
              </a: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3730469" y="86262"/>
              <a:ext cx="765800" cy="333855"/>
              <a:chOff x="8222962" y="575116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8236964" y="714264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8222962" y="575116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04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62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C12A6F11-08C1-32D2-6A06-63E3E933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9FD279-BDC5-8DDC-9C22-2522F7451D4A}"/>
              </a:ext>
            </a:extLst>
          </p:cNvPr>
          <p:cNvGrpSpPr/>
          <p:nvPr/>
        </p:nvGrpSpPr>
        <p:grpSpPr>
          <a:xfrm>
            <a:off x="8289235" y="1806262"/>
            <a:ext cx="3160221" cy="4318267"/>
            <a:chOff x="8388548" y="1806262"/>
            <a:chExt cx="2778739" cy="431826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3DE7731-1B53-91D8-C7F8-80814E563B5F}"/>
                </a:ext>
              </a:extLst>
            </p:cNvPr>
            <p:cNvGrpSpPr/>
            <p:nvPr/>
          </p:nvGrpSpPr>
          <p:grpSpPr>
            <a:xfrm>
              <a:off x="8457269" y="2008593"/>
              <a:ext cx="2710018" cy="4115936"/>
              <a:chOff x="1428875" y="2314793"/>
              <a:chExt cx="4291264" cy="359070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32AF4F8-B9CE-9DC9-0AC5-604373FE4437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6319CFF-F779-EAA6-181F-1CF1978878A7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55" name="모서리가 둥근 직사각형 37">
              <a:extLst>
                <a:ext uri="{FF2B5EF4-FFF2-40B4-BE49-F238E27FC236}">
                  <a16:creationId xmlns:a16="http://schemas.microsoft.com/office/drawing/2014/main" id="{29ADC976-2057-75D9-22E9-F1F7FCCF3BF1}"/>
                </a:ext>
              </a:extLst>
            </p:cNvPr>
            <p:cNvSpPr/>
            <p:nvPr/>
          </p:nvSpPr>
          <p:spPr>
            <a:xfrm>
              <a:off x="8388548" y="1806262"/>
              <a:ext cx="1187538" cy="441948"/>
            </a:xfrm>
            <a:prstGeom prst="roundRect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6D2BD7B-1B82-FB43-80D7-1FBBE04E2B56}"/>
                </a:ext>
              </a:extLst>
            </p:cNvPr>
            <p:cNvSpPr/>
            <p:nvPr/>
          </p:nvSpPr>
          <p:spPr>
            <a:xfrm>
              <a:off x="8455795" y="1829923"/>
              <a:ext cx="10154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시각화툴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2050" name="Picture 2" descr="Free online word cloud generator and tag cloud creator - WordClouds.com">
              <a:extLst>
                <a:ext uri="{FF2B5EF4-FFF2-40B4-BE49-F238E27FC236}">
                  <a16:creationId xmlns:a16="http://schemas.microsoft.com/office/drawing/2014/main" id="{D03E4BAD-0F16-6CB3-293C-42A508E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632" y="1900313"/>
              <a:ext cx="2194522" cy="176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folium] Choropleth 의 legend를 지우는 방법 (Python)">
              <a:extLst>
                <a:ext uri="{FF2B5EF4-FFF2-40B4-BE49-F238E27FC236}">
                  <a16:creationId xmlns:a16="http://schemas.microsoft.com/office/drawing/2014/main" id="{FF84325A-0F45-BF05-CA1C-17112D1C7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118" y="3512720"/>
              <a:ext cx="2378511" cy="814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QGIS 프로젝트에 오신 것을 환영합니다!">
              <a:extLst>
                <a:ext uri="{FF2B5EF4-FFF2-40B4-BE49-F238E27FC236}">
                  <a16:creationId xmlns:a16="http://schemas.microsoft.com/office/drawing/2014/main" id="{CA49B9A3-3311-A7CD-7A6F-961EA3F84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506" y="4609790"/>
              <a:ext cx="2378511" cy="99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40AD785-B4A3-4789-D0B5-F961389648FD}"/>
              </a:ext>
            </a:extLst>
          </p:cNvPr>
          <p:cNvGrpSpPr/>
          <p:nvPr/>
        </p:nvGrpSpPr>
        <p:grpSpPr>
          <a:xfrm>
            <a:off x="4294328" y="1798781"/>
            <a:ext cx="3468915" cy="4325748"/>
            <a:chOff x="4219710" y="1808468"/>
            <a:chExt cx="2994718" cy="43257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6DB4B4-49E4-B70C-1D9D-805EA60AA97D}"/>
                </a:ext>
              </a:extLst>
            </p:cNvPr>
            <p:cNvGrpSpPr/>
            <p:nvPr/>
          </p:nvGrpSpPr>
          <p:grpSpPr>
            <a:xfrm>
              <a:off x="4504410" y="2018280"/>
              <a:ext cx="2710018" cy="4115936"/>
              <a:chOff x="1428875" y="2314793"/>
              <a:chExt cx="4291264" cy="359070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DF2E72C-667D-1FDC-50A4-14DDD1FAEAB0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16A25A0-EE16-89E5-AE44-4E4E130CDA72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2572FC-10E3-3384-106C-09A1D01269DD}"/>
                </a:ext>
              </a:extLst>
            </p:cNvPr>
            <p:cNvSpPr/>
            <p:nvPr/>
          </p:nvSpPr>
          <p:spPr>
            <a:xfrm>
              <a:off x="4646554" y="1859066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부툴</a:t>
              </a:r>
              <a:endParaRPr lang="en-US" altLang="ko-KR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B4F8C1-0B73-98FD-3789-3B705D2DB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91917" y="2341543"/>
              <a:ext cx="1775254" cy="64633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ED51F5-571C-3412-C5B8-CE014A40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22248" y="4584203"/>
              <a:ext cx="1988261" cy="107661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E65086-D871-FDCB-EE6F-063A3B28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3232" y="3127582"/>
              <a:ext cx="1356150" cy="544882"/>
            </a:xfrm>
            <a:prstGeom prst="rect">
              <a:avLst/>
            </a:prstGeom>
          </p:spPr>
        </p:pic>
        <p:sp>
          <p:nvSpPr>
            <p:cNvPr id="51" name="모서리가 둥근 직사각형 17">
              <a:extLst>
                <a:ext uri="{FF2B5EF4-FFF2-40B4-BE49-F238E27FC236}">
                  <a16:creationId xmlns:a16="http://schemas.microsoft.com/office/drawing/2014/main" id="{C2BD5C73-352D-D43B-A45D-15E4CFECF171}"/>
                </a:ext>
              </a:extLst>
            </p:cNvPr>
            <p:cNvSpPr/>
            <p:nvPr/>
          </p:nvSpPr>
          <p:spPr>
            <a:xfrm>
              <a:off x="4219710" y="1808468"/>
              <a:ext cx="1187538" cy="458371"/>
            </a:xfrm>
            <a:prstGeom prst="roundRect">
              <a:avLst/>
            </a:prstGeom>
            <a:solidFill>
              <a:srgbClr val="742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D6E2A9-40BC-35FF-874D-3340FD2F92BD}"/>
                </a:ext>
              </a:extLst>
            </p:cNvPr>
            <p:cNvSpPr/>
            <p:nvPr/>
          </p:nvSpPr>
          <p:spPr>
            <a:xfrm>
              <a:off x="4241099" y="1849555"/>
              <a:ext cx="1101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ACDAB1-7717-B961-F7E1-EA6FA4107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63946" y="3524918"/>
              <a:ext cx="1016947" cy="1205808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4E0CE1-9EA1-D44D-96D5-70A03EB47CDB}"/>
              </a:ext>
            </a:extLst>
          </p:cNvPr>
          <p:cNvGrpSpPr/>
          <p:nvPr/>
        </p:nvGrpSpPr>
        <p:grpSpPr>
          <a:xfrm>
            <a:off x="327991" y="1798781"/>
            <a:ext cx="3548974" cy="4325748"/>
            <a:chOff x="4219710" y="1808468"/>
            <a:chExt cx="2994718" cy="43257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5A325F-B17D-20D4-BD32-CB8341307A5E}"/>
                </a:ext>
              </a:extLst>
            </p:cNvPr>
            <p:cNvGrpSpPr/>
            <p:nvPr/>
          </p:nvGrpSpPr>
          <p:grpSpPr>
            <a:xfrm>
              <a:off x="4504410" y="2018280"/>
              <a:ext cx="2710018" cy="4115936"/>
              <a:chOff x="1428875" y="2314793"/>
              <a:chExt cx="4291264" cy="3590707"/>
            </a:xfrm>
          </p:grpSpPr>
          <p:sp>
            <p:nvSpPr>
              <p:cNvPr id="2053" name="직사각형 2052">
                <a:extLst>
                  <a:ext uri="{FF2B5EF4-FFF2-40B4-BE49-F238E27FC236}">
                    <a16:creationId xmlns:a16="http://schemas.microsoft.com/office/drawing/2014/main" id="{19B7E2CC-1582-A0FF-8BFF-D4ABD34C2134}"/>
                  </a:ext>
                </a:extLst>
              </p:cNvPr>
              <p:cNvSpPr/>
              <p:nvPr/>
            </p:nvSpPr>
            <p:spPr>
              <a:xfrm>
                <a:off x="1638425" y="2524343"/>
                <a:ext cx="4081714" cy="3381157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054" name="직사각형 2053">
                <a:extLst>
                  <a:ext uri="{FF2B5EF4-FFF2-40B4-BE49-F238E27FC236}">
                    <a16:creationId xmlns:a16="http://schemas.microsoft.com/office/drawing/2014/main" id="{19598FE4-0334-78E3-6FE3-81A348FC9583}"/>
                  </a:ext>
                </a:extLst>
              </p:cNvPr>
              <p:cNvSpPr/>
              <p:nvPr/>
            </p:nvSpPr>
            <p:spPr>
              <a:xfrm>
                <a:off x="1428875" y="2314793"/>
                <a:ext cx="4081714" cy="3381157"/>
              </a:xfrm>
              <a:prstGeom prst="rect">
                <a:avLst/>
              </a:pr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6EC971-F62E-CF13-36EF-0B5DD5BA2D61}"/>
                </a:ext>
              </a:extLst>
            </p:cNvPr>
            <p:cNvSpPr/>
            <p:nvPr/>
          </p:nvSpPr>
          <p:spPr>
            <a:xfrm>
              <a:off x="4646554" y="1859066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부툴</a:t>
              </a:r>
              <a:endParaRPr lang="en-US" altLang="ko-KR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051" name="모서리가 둥근 직사각형 17">
              <a:extLst>
                <a:ext uri="{FF2B5EF4-FFF2-40B4-BE49-F238E27FC236}">
                  <a16:creationId xmlns:a16="http://schemas.microsoft.com/office/drawing/2014/main" id="{95AD2AD3-12E7-4BC9-96FC-362C6D9A5907}"/>
                </a:ext>
              </a:extLst>
            </p:cNvPr>
            <p:cNvSpPr/>
            <p:nvPr/>
          </p:nvSpPr>
          <p:spPr>
            <a:xfrm>
              <a:off x="4219710" y="1808468"/>
              <a:ext cx="1187538" cy="458371"/>
            </a:xfrm>
            <a:prstGeom prst="roundRect">
              <a:avLst/>
            </a:prstGeom>
            <a:solidFill>
              <a:srgbClr val="A51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39A3A08-740C-2A9D-3FF1-E57E59827527}"/>
                </a:ext>
              </a:extLst>
            </p:cNvPr>
            <p:cNvSpPr/>
            <p:nvPr/>
          </p:nvSpPr>
          <p:spPr>
            <a:xfrm>
              <a:off x="4231078" y="1830320"/>
              <a:ext cx="1101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처리툴</a:t>
              </a:r>
              <a:endParaRPr lang="en-US" altLang="ko-KR" sz="2000" b="1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  <a:p>
              <a:pPr algn="ctr"/>
              <a:endPara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269652-00A0-024F-33EE-90C171221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3" y="2998065"/>
            <a:ext cx="18954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0A192E-F6FE-BEB5-F304-DEEB7AA0C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" y="4389256"/>
            <a:ext cx="1306297" cy="59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그림 2055">
            <a:extLst>
              <a:ext uri="{FF2B5EF4-FFF2-40B4-BE49-F238E27FC236}">
                <a16:creationId xmlns:a16="http://schemas.microsoft.com/office/drawing/2014/main" id="{6D6B9799-B4CA-F0E5-2A0A-E167E4B94BC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b="29905"/>
          <a:stretch/>
        </p:blipFill>
        <p:spPr>
          <a:xfrm>
            <a:off x="1270692" y="4945119"/>
            <a:ext cx="1795104" cy="72470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0E23349-843A-88B3-702D-B2A5250BD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45" y="3512720"/>
            <a:ext cx="1084919" cy="12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AC7150-E253-924E-8E18-A101A580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97" y="1972202"/>
            <a:ext cx="1328078" cy="13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7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20870" y="151075"/>
            <a:ext cx="11841483" cy="6680291"/>
            <a:chOff x="248918" y="144073"/>
            <a:chExt cx="11841483" cy="66802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r>
                <a:rPr lang="ko-KR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분석 절차</a:t>
              </a: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5" name="별: 꼭짓점 16개 24">
              <a:extLst>
                <a:ext uri="{FF2B5EF4-FFF2-40B4-BE49-F238E27FC236}">
                  <a16:creationId xmlns:a16="http://schemas.microsoft.com/office/drawing/2014/main" id="{32E6B5E2-CED3-4EBD-8654-D7CE9395D70F}"/>
                </a:ext>
              </a:extLst>
            </p:cNvPr>
            <p:cNvSpPr/>
            <p:nvPr/>
          </p:nvSpPr>
          <p:spPr>
            <a:xfrm>
              <a:off x="11789314" y="144073"/>
              <a:ext cx="246450" cy="246450"/>
            </a:xfrm>
            <a:prstGeom prst="star16">
              <a:avLst>
                <a:gd name="adj" fmla="val 4222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★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39C98-6C39-41A9-967A-0F4047DEC4E0}"/>
                </a:ext>
              </a:extLst>
            </p:cNvPr>
            <p:cNvGrpSpPr/>
            <p:nvPr/>
          </p:nvGrpSpPr>
          <p:grpSpPr>
            <a:xfrm>
              <a:off x="379952" y="6573893"/>
              <a:ext cx="663829" cy="154561"/>
              <a:chOff x="379952" y="6573893"/>
              <a:chExt cx="663829" cy="154561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80D5BCE-09F7-4848-AC01-32DE545B3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63" y="6573893"/>
                <a:ext cx="117118" cy="15456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6520ECC3-F9BD-480F-9C20-184E225B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48" y="6573893"/>
                <a:ext cx="176601" cy="154561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0" name="말풍선: 타원형 29">
                <a:extLst>
                  <a:ext uri="{FF2B5EF4-FFF2-40B4-BE49-F238E27FC236}">
                    <a16:creationId xmlns:a16="http://schemas.microsoft.com/office/drawing/2014/main" id="{E3C51832-7A1D-46AA-9A7A-A242FD4ABEC4}"/>
                  </a:ext>
                </a:extLst>
              </p:cNvPr>
              <p:cNvSpPr/>
              <p:nvPr/>
            </p:nvSpPr>
            <p:spPr>
              <a:xfrm>
                <a:off x="379952" y="6583780"/>
                <a:ext cx="137748" cy="134786"/>
              </a:xfrm>
              <a:prstGeom prst="wedgeEllipseCallout">
                <a:avLst>
                  <a:gd name="adj1" fmla="val -41938"/>
                  <a:gd name="adj2" fmla="val 57878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9CE3CB-ABA4-4779-9F7C-76B1B975D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15"/>
            <a:stretch/>
          </p:blipFill>
          <p:spPr>
            <a:xfrm>
              <a:off x="11220544" y="5416553"/>
              <a:ext cx="646275" cy="103263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8FA5B11-87B5-44ED-93E9-737DDB4A6393}"/>
                </a:ext>
              </a:extLst>
            </p:cNvPr>
            <p:cNvGrpSpPr/>
            <p:nvPr/>
          </p:nvGrpSpPr>
          <p:grpSpPr>
            <a:xfrm>
              <a:off x="11651903" y="5803376"/>
              <a:ext cx="304729" cy="890360"/>
              <a:chOff x="7278317" y="3475632"/>
              <a:chExt cx="304729" cy="890360"/>
            </a:xfrm>
          </p:grpSpPr>
          <p:sp>
            <p:nvSpPr>
              <p:cNvPr id="33" name="하트 32">
                <a:extLst>
                  <a:ext uri="{FF2B5EF4-FFF2-40B4-BE49-F238E27FC236}">
                    <a16:creationId xmlns:a16="http://schemas.microsoft.com/office/drawing/2014/main" id="{A4EC7E8C-432D-45BD-9396-35C0700EEFE9}"/>
                  </a:ext>
                </a:extLst>
              </p:cNvPr>
              <p:cNvSpPr/>
              <p:nvPr/>
            </p:nvSpPr>
            <p:spPr>
              <a:xfrm>
                <a:off x="7310954" y="4211578"/>
                <a:ext cx="154414" cy="154414"/>
              </a:xfrm>
              <a:prstGeom prst="hear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4" name="하트 33">
                <a:extLst>
                  <a:ext uri="{FF2B5EF4-FFF2-40B4-BE49-F238E27FC236}">
                    <a16:creationId xmlns:a16="http://schemas.microsoft.com/office/drawing/2014/main" id="{92D95B47-4187-45C7-B76F-1CE125CB9EBE}"/>
                  </a:ext>
                </a:extLst>
              </p:cNvPr>
              <p:cNvSpPr/>
              <p:nvPr/>
            </p:nvSpPr>
            <p:spPr>
              <a:xfrm rot="21077111">
                <a:off x="7278317" y="4013710"/>
                <a:ext cx="128269" cy="128269"/>
              </a:xfrm>
              <a:prstGeom prst="heart">
                <a:avLst/>
              </a:prstGeom>
              <a:solidFill>
                <a:srgbClr val="FF5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하트 34">
                <a:extLst>
                  <a:ext uri="{FF2B5EF4-FFF2-40B4-BE49-F238E27FC236}">
                    <a16:creationId xmlns:a16="http://schemas.microsoft.com/office/drawing/2014/main" id="{F9D2CC68-383E-4388-907E-F0C5512FFEF5}"/>
                  </a:ext>
                </a:extLst>
              </p:cNvPr>
              <p:cNvSpPr/>
              <p:nvPr/>
            </p:nvSpPr>
            <p:spPr>
              <a:xfrm>
                <a:off x="7432351" y="3940198"/>
                <a:ext cx="125070" cy="125070"/>
              </a:xfrm>
              <a:prstGeom prst="heart">
                <a:avLst/>
              </a:prstGeom>
              <a:solidFill>
                <a:srgbClr val="FF5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EA2B0B2-B960-4A8F-9D2B-C00116FB6C1E}"/>
                  </a:ext>
                </a:extLst>
              </p:cNvPr>
              <p:cNvSpPr/>
              <p:nvPr/>
            </p:nvSpPr>
            <p:spPr>
              <a:xfrm>
                <a:off x="7367803" y="3761001"/>
                <a:ext cx="94818" cy="94818"/>
              </a:xfrm>
              <a:prstGeom prst="heart">
                <a:avLst/>
              </a:prstGeom>
              <a:solidFill>
                <a:srgbClr val="FF5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7" name="하트 36">
                <a:extLst>
                  <a:ext uri="{FF2B5EF4-FFF2-40B4-BE49-F238E27FC236}">
                    <a16:creationId xmlns:a16="http://schemas.microsoft.com/office/drawing/2014/main" id="{2234FB09-8043-40DF-B5B3-7F661F510976}"/>
                  </a:ext>
                </a:extLst>
              </p:cNvPr>
              <p:cNvSpPr/>
              <p:nvPr/>
            </p:nvSpPr>
            <p:spPr>
              <a:xfrm>
                <a:off x="7315935" y="3886423"/>
                <a:ext cx="66185" cy="66185"/>
              </a:xfrm>
              <a:prstGeom prst="heart">
                <a:avLst/>
              </a:prstGeom>
              <a:solidFill>
                <a:srgbClr val="FF5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8" name="하트 37">
                <a:extLst>
                  <a:ext uri="{FF2B5EF4-FFF2-40B4-BE49-F238E27FC236}">
                    <a16:creationId xmlns:a16="http://schemas.microsoft.com/office/drawing/2014/main" id="{991AD7BF-13D5-4B40-888A-6E8E70C02057}"/>
                  </a:ext>
                </a:extLst>
              </p:cNvPr>
              <p:cNvSpPr/>
              <p:nvPr/>
            </p:nvSpPr>
            <p:spPr>
              <a:xfrm rot="690321">
                <a:off x="7508290" y="3697336"/>
                <a:ext cx="61208" cy="61208"/>
              </a:xfrm>
              <a:prstGeom prst="heart">
                <a:avLst/>
              </a:prstGeom>
              <a:solidFill>
                <a:srgbClr val="FF5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3791195B-E296-4E50-B9FB-80110F5A075F}"/>
                  </a:ext>
                </a:extLst>
              </p:cNvPr>
              <p:cNvSpPr/>
              <p:nvPr/>
            </p:nvSpPr>
            <p:spPr>
              <a:xfrm>
                <a:off x="7521838" y="3825215"/>
                <a:ext cx="61208" cy="61208"/>
              </a:xfrm>
              <a:prstGeom prst="heart">
                <a:avLst/>
              </a:prstGeom>
              <a:solidFill>
                <a:srgbClr val="FF5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C29D2EEA-5648-47AB-B890-D48AEBBE6B7A}"/>
                  </a:ext>
                </a:extLst>
              </p:cNvPr>
              <p:cNvSpPr/>
              <p:nvPr/>
            </p:nvSpPr>
            <p:spPr>
              <a:xfrm>
                <a:off x="7426039" y="3609433"/>
                <a:ext cx="61208" cy="61208"/>
              </a:xfrm>
              <a:prstGeom prst="heart">
                <a:avLst/>
              </a:prstGeom>
              <a:solidFill>
                <a:srgbClr val="FF505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1" name="하트 40">
                <a:extLst>
                  <a:ext uri="{FF2B5EF4-FFF2-40B4-BE49-F238E27FC236}">
                    <a16:creationId xmlns:a16="http://schemas.microsoft.com/office/drawing/2014/main" id="{53739F89-A23A-4D25-91F4-BED9DA715C38}"/>
                  </a:ext>
                </a:extLst>
              </p:cNvPr>
              <p:cNvSpPr/>
              <p:nvPr/>
            </p:nvSpPr>
            <p:spPr>
              <a:xfrm>
                <a:off x="7529582" y="3558045"/>
                <a:ext cx="45719" cy="45719"/>
              </a:xfrm>
              <a:prstGeom prst="heart">
                <a:avLst/>
              </a:prstGeom>
              <a:solidFill>
                <a:srgbClr val="FF5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2" name="하트 41">
                <a:extLst>
                  <a:ext uri="{FF2B5EF4-FFF2-40B4-BE49-F238E27FC236}">
                    <a16:creationId xmlns:a16="http://schemas.microsoft.com/office/drawing/2014/main" id="{03CB5DF8-3C38-4E52-BDE8-1B3007A95DEC}"/>
                  </a:ext>
                </a:extLst>
              </p:cNvPr>
              <p:cNvSpPr/>
              <p:nvPr/>
            </p:nvSpPr>
            <p:spPr>
              <a:xfrm>
                <a:off x="7487247" y="3475632"/>
                <a:ext cx="45719" cy="45719"/>
              </a:xfrm>
              <a:prstGeom prst="heart">
                <a:avLst/>
              </a:prstGeom>
              <a:solidFill>
                <a:srgbClr val="FF505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88D706-9E96-4416-9C8D-BF2C60E10F8A}"/>
                </a:ext>
              </a:extLst>
            </p:cNvPr>
            <p:cNvGrpSpPr/>
            <p:nvPr/>
          </p:nvGrpSpPr>
          <p:grpSpPr>
            <a:xfrm>
              <a:off x="2115033" y="150710"/>
              <a:ext cx="765800" cy="333855"/>
              <a:chOff x="6607526" y="639564"/>
              <a:chExt cx="765800" cy="333855"/>
            </a:xfrm>
            <a:solidFill>
              <a:srgbClr val="FF5050"/>
            </a:solidFill>
            <a:effectLst>
              <a:outerShdw dist="38100" dir="78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07B47C6-88AA-4EE7-B349-7CCCF14DF2A4}"/>
                  </a:ext>
                </a:extLst>
              </p:cNvPr>
              <p:cNvSpPr/>
              <p:nvPr/>
            </p:nvSpPr>
            <p:spPr>
              <a:xfrm rot="20462479" flipH="1">
                <a:off x="6621528" y="778712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9" name="사각형: 둥근 모서리 11">
                <a:extLst>
                  <a:ext uri="{FF2B5EF4-FFF2-40B4-BE49-F238E27FC236}">
                    <a16:creationId xmlns:a16="http://schemas.microsoft.com/office/drawing/2014/main" id="{4AFF44E9-9BDF-4AEB-925D-91DD70813CCD}"/>
                  </a:ext>
                </a:extLst>
              </p:cNvPr>
              <p:cNvSpPr/>
              <p:nvPr/>
            </p:nvSpPr>
            <p:spPr>
              <a:xfrm>
                <a:off x="6607526" y="639564"/>
                <a:ext cx="765800" cy="260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en-US" altLang="ko-KR" sz="1050" b="1" dirty="0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Page. 05</a:t>
                </a:r>
                <a:endParaRPr lang="ko-KR" altLang="en-US" sz="1050" b="1" dirty="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A5F6EFB-AEF1-44C5-B11A-DCB394FDF7D8}"/>
                </a:ext>
              </a:extLst>
            </p:cNvPr>
            <p:cNvGrpSpPr/>
            <p:nvPr/>
          </p:nvGrpSpPr>
          <p:grpSpPr>
            <a:xfrm>
              <a:off x="11562933" y="5256859"/>
              <a:ext cx="527468" cy="241404"/>
              <a:chOff x="8164152" y="652091"/>
              <a:chExt cx="527468" cy="241404"/>
            </a:xfrm>
            <a:solidFill>
              <a:srgbClr val="FF5050"/>
            </a:solidFill>
            <a:effectLst>
              <a:outerShdw dist="25400" dir="3000000" algn="tl" rotWithShape="0">
                <a:srgbClr val="FF5050">
                  <a:alpha val="30000"/>
                </a:srgbClr>
              </a:outerShdw>
            </a:effectLst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911E0EF-2890-4EB1-BC71-482AB27EBD8E}"/>
                  </a:ext>
                </a:extLst>
              </p:cNvPr>
              <p:cNvSpPr/>
              <p:nvPr/>
            </p:nvSpPr>
            <p:spPr>
              <a:xfrm rot="20462479" flipH="1">
                <a:off x="8226766" y="698788"/>
                <a:ext cx="319975" cy="194707"/>
              </a:xfrm>
              <a:custGeom>
                <a:avLst/>
                <a:gdLst>
                  <a:gd name="connsiteX0" fmla="*/ 0 w 319975"/>
                  <a:gd name="connsiteY0" fmla="*/ 52008 h 194707"/>
                  <a:gd name="connsiteX1" fmla="*/ 151396 w 319975"/>
                  <a:gd name="connsiteY1" fmla="*/ 0 h 194707"/>
                  <a:gd name="connsiteX2" fmla="*/ 154196 w 319975"/>
                  <a:gd name="connsiteY2" fmla="*/ 17412 h 194707"/>
                  <a:gd name="connsiteX3" fmla="*/ 319975 w 319975"/>
                  <a:gd name="connsiteY3" fmla="*/ 194706 h 194707"/>
                  <a:gd name="connsiteX4" fmla="*/ 319975 w 319975"/>
                  <a:gd name="connsiteY4" fmla="*/ 194707 h 194707"/>
                  <a:gd name="connsiteX5" fmla="*/ 26717 w 319975"/>
                  <a:gd name="connsiteY5" fmla="*/ 86247 h 1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975" h="194707">
                    <a:moveTo>
                      <a:pt x="0" y="52008"/>
                    </a:moveTo>
                    <a:lnTo>
                      <a:pt x="151396" y="0"/>
                    </a:lnTo>
                    <a:lnTo>
                      <a:pt x="154196" y="17412"/>
                    </a:lnTo>
                    <a:cubicBezTo>
                      <a:pt x="176300" y="85158"/>
                      <a:pt x="231560" y="148581"/>
                      <a:pt x="319975" y="194706"/>
                    </a:cubicBezTo>
                    <a:lnTo>
                      <a:pt x="319975" y="194707"/>
                    </a:lnTo>
                    <a:cubicBezTo>
                      <a:pt x="197900" y="194707"/>
                      <a:pt x="90271" y="151684"/>
                      <a:pt x="26717" y="862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4" name="사각형: 둥근 모서리 11">
                <a:extLst>
                  <a:ext uri="{FF2B5EF4-FFF2-40B4-BE49-F238E27FC236}">
                    <a16:creationId xmlns:a16="http://schemas.microsoft.com/office/drawing/2014/main" id="{A4B7BE0C-21E2-4F04-B1C5-0F57EFC41736}"/>
                  </a:ext>
                </a:extLst>
              </p:cNvPr>
              <p:cNvSpPr/>
              <p:nvPr/>
            </p:nvSpPr>
            <p:spPr>
              <a:xfrm>
                <a:off x="8164152" y="652091"/>
                <a:ext cx="527468" cy="2153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prstClr val="white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좋아요</a:t>
                </a:r>
              </a:p>
            </p:txBody>
          </p:sp>
        </p:grpSp>
      </p:grpSp>
      <p:pic>
        <p:nvPicPr>
          <p:cNvPr id="31" name="Picture 2" descr="로고 컴퓨터 아이콘, 인스 타 그램, 인스 타 그램 응용 프로그램 로고, 텍스트, 상표, 마젠타 png thumbnail">
            <a:extLst>
              <a:ext uri="{FF2B5EF4-FFF2-40B4-BE49-F238E27FC236}">
                <a16:creationId xmlns:a16="http://schemas.microsoft.com/office/drawing/2014/main" id="{A0D6F853-D928-66EC-0A76-478FD67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" y="327733"/>
            <a:ext cx="365875" cy="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D93878-BA65-A7A1-577F-CAA4CFD561DD}"/>
              </a:ext>
            </a:extLst>
          </p:cNvPr>
          <p:cNvSpPr txBox="1"/>
          <p:nvPr/>
        </p:nvSpPr>
        <p:spPr>
          <a:xfrm>
            <a:off x="1063227" y="18918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800" dirty="0">
                <a:effectLst/>
                <a:latin typeface="Y 너만을 비춤체" panose="020B0600000101010101" pitchFamily="50" charset="-127"/>
                <a:ea typeface="Y 너만을 비춤체" panose="020B0600000101010101" pitchFamily="50" charset="-127"/>
                <a:cs typeface="Times New Roman" panose="02020603050405020304" pitchFamily="18" charset="0"/>
              </a:rPr>
              <a:t>데이터 수집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42200-5A6B-49EE-7741-A3FA841A0BF7}"/>
              </a:ext>
            </a:extLst>
          </p:cNvPr>
          <p:cNvSpPr txBox="1"/>
          <p:nvPr/>
        </p:nvSpPr>
        <p:spPr>
          <a:xfrm>
            <a:off x="4829945" y="186104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전처리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DE954C-EA80-1418-878D-9532796767CB}"/>
              </a:ext>
            </a:extLst>
          </p:cNvPr>
          <p:cNvSpPr txBox="1"/>
          <p:nvPr/>
        </p:nvSpPr>
        <p:spPr>
          <a:xfrm>
            <a:off x="8384753" y="1884981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EDA</a:t>
            </a:r>
            <a:endParaRPr lang="ko-KR" altLang="en-US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2AD2D5-ABA1-F30B-B8E3-83F227B208EB}"/>
              </a:ext>
            </a:extLst>
          </p:cNvPr>
          <p:cNvSpPr txBox="1"/>
          <p:nvPr/>
        </p:nvSpPr>
        <p:spPr>
          <a:xfrm>
            <a:off x="8896069" y="4505107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모델 학습</a:t>
            </a:r>
            <a:endParaRPr lang="ko-KR" altLang="en-US" sz="200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6E31EC-A917-337F-1FBA-6C9845CB38DD}"/>
              </a:ext>
            </a:extLst>
          </p:cNvPr>
          <p:cNvSpPr txBox="1"/>
          <p:nvPr/>
        </p:nvSpPr>
        <p:spPr>
          <a:xfrm>
            <a:off x="1725786" y="4557898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실제 상권</a:t>
            </a:r>
            <a:endParaRPr lang="en-US" altLang="ko-KR" sz="2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비교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A321CC-02F4-9A52-D28F-87A4C6F5E63A}"/>
              </a:ext>
            </a:extLst>
          </p:cNvPr>
          <p:cNvSpPr txBox="1"/>
          <p:nvPr/>
        </p:nvSpPr>
        <p:spPr>
          <a:xfrm>
            <a:off x="5247851" y="4610005"/>
            <a:ext cx="8595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19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 예측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8E7313-BF5B-D241-DCFC-9A562C2F422B}"/>
              </a:ext>
            </a:extLst>
          </p:cNvPr>
          <p:cNvSpPr/>
          <p:nvPr/>
        </p:nvSpPr>
        <p:spPr>
          <a:xfrm>
            <a:off x="666117" y="111972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E2C6C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2FB23B-E077-5DC4-C65A-6321E563AA2E}"/>
              </a:ext>
            </a:extLst>
          </p:cNvPr>
          <p:cNvSpPr/>
          <p:nvPr/>
        </p:nvSpPr>
        <p:spPr>
          <a:xfrm>
            <a:off x="1063227" y="1539904"/>
            <a:ext cx="1324403" cy="1047040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9A1965-A950-1744-FC7C-23BA9C6E9F10}"/>
              </a:ext>
            </a:extLst>
          </p:cNvPr>
          <p:cNvSpPr/>
          <p:nvPr/>
        </p:nvSpPr>
        <p:spPr>
          <a:xfrm>
            <a:off x="2501256" y="137395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90A4F8-84D7-5373-7281-09221C7CB7A5}"/>
              </a:ext>
            </a:extLst>
          </p:cNvPr>
          <p:cNvSpPr txBox="1"/>
          <p:nvPr/>
        </p:nvSpPr>
        <p:spPr>
          <a:xfrm>
            <a:off x="805296" y="2667202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인스타그램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공공데이터포털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E2CDB28-959E-33C4-3726-CFFEF41FDA20}"/>
              </a:ext>
            </a:extLst>
          </p:cNvPr>
          <p:cNvSpPr/>
          <p:nvPr/>
        </p:nvSpPr>
        <p:spPr>
          <a:xfrm>
            <a:off x="4216430" y="1134191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CEBE2-89A5-4BCA-5397-E081D93FB1B7}"/>
              </a:ext>
            </a:extLst>
          </p:cNvPr>
          <p:cNvSpPr/>
          <p:nvPr/>
        </p:nvSpPr>
        <p:spPr>
          <a:xfrm>
            <a:off x="4613541" y="1554372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E87BEFD-5BAC-B46E-E603-044DBDBCEA91}"/>
              </a:ext>
            </a:extLst>
          </p:cNvPr>
          <p:cNvSpPr/>
          <p:nvPr/>
        </p:nvSpPr>
        <p:spPr>
          <a:xfrm>
            <a:off x="6051569" y="1388426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FD715B-996B-A796-C0ED-451B9A88BE7E}"/>
              </a:ext>
            </a:extLst>
          </p:cNvPr>
          <p:cNvSpPr txBox="1"/>
          <p:nvPr/>
        </p:nvSpPr>
        <p:spPr>
          <a:xfrm>
            <a:off x="4218970" y="2685449"/>
            <a:ext cx="24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해시태그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이모티콘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2766EEE-7921-FCBB-C7DC-736D38346C61}"/>
              </a:ext>
            </a:extLst>
          </p:cNvPr>
          <p:cNvSpPr/>
          <p:nvPr/>
        </p:nvSpPr>
        <p:spPr>
          <a:xfrm>
            <a:off x="7679226" y="117813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A844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ABF3ABC-3BAB-8798-68BC-9E48BE979DEF}"/>
              </a:ext>
            </a:extLst>
          </p:cNvPr>
          <p:cNvSpPr/>
          <p:nvPr/>
        </p:nvSpPr>
        <p:spPr>
          <a:xfrm>
            <a:off x="8076337" y="159831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C077BBE-6554-3900-3675-EC924FFA0E61}"/>
              </a:ext>
            </a:extLst>
          </p:cNvPr>
          <p:cNvSpPr/>
          <p:nvPr/>
        </p:nvSpPr>
        <p:spPr>
          <a:xfrm>
            <a:off x="9514365" y="143237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C2CCFC-2CF0-7491-A56A-6933BDF5A9A2}"/>
              </a:ext>
            </a:extLst>
          </p:cNvPr>
          <p:cNvSpPr txBox="1"/>
          <p:nvPr/>
        </p:nvSpPr>
        <p:spPr>
          <a:xfrm>
            <a:off x="7818405" y="2725615"/>
            <a:ext cx="20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라벨링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해주기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타입별로 비교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E0BDC3B-A32A-9559-2692-A322620D9D24}"/>
              </a:ext>
            </a:extLst>
          </p:cNvPr>
          <p:cNvSpPr/>
          <p:nvPr/>
        </p:nvSpPr>
        <p:spPr>
          <a:xfrm>
            <a:off x="8467145" y="3865337"/>
            <a:ext cx="2478157" cy="2500776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C7845AA-FA12-9F40-367D-C4FC62A50FF3}"/>
              </a:ext>
            </a:extLst>
          </p:cNvPr>
          <p:cNvSpPr/>
          <p:nvPr/>
        </p:nvSpPr>
        <p:spPr>
          <a:xfrm>
            <a:off x="8819185" y="4211246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254A69-E08A-41B7-FA69-28E1BCA74103}"/>
              </a:ext>
            </a:extLst>
          </p:cNvPr>
          <p:cNvSpPr/>
          <p:nvPr/>
        </p:nvSpPr>
        <p:spPr>
          <a:xfrm>
            <a:off x="10302284" y="4119572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C80312-FFEF-4E45-527A-44EDABFB24BF}"/>
              </a:ext>
            </a:extLst>
          </p:cNvPr>
          <p:cNvSpPr txBox="1"/>
          <p:nvPr/>
        </p:nvSpPr>
        <p:spPr>
          <a:xfrm>
            <a:off x="8629725" y="5243284"/>
            <a:ext cx="2478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머신러닝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(SVM,NB,LR)</a:t>
            </a: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딥러닝</a:t>
            </a:r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(RNN,LSTM,CNN)</a:t>
            </a:r>
            <a:endParaRPr lang="ko-KR" altLang="en-US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BFAC4AD-BCDC-D1AD-E5E0-5985614EACAB}"/>
              </a:ext>
            </a:extLst>
          </p:cNvPr>
          <p:cNvSpPr/>
          <p:nvPr/>
        </p:nvSpPr>
        <p:spPr>
          <a:xfrm>
            <a:off x="4763415" y="3926313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2DAFA9A-688A-54F9-1B45-A5D9F3722F6F}"/>
              </a:ext>
            </a:extLst>
          </p:cNvPr>
          <p:cNvSpPr/>
          <p:nvPr/>
        </p:nvSpPr>
        <p:spPr>
          <a:xfrm>
            <a:off x="5160526" y="4346494"/>
            <a:ext cx="1272409" cy="94400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D561245-58F8-F297-D224-99DFC6B6A200}"/>
              </a:ext>
            </a:extLst>
          </p:cNvPr>
          <p:cNvSpPr/>
          <p:nvPr/>
        </p:nvSpPr>
        <p:spPr>
          <a:xfrm>
            <a:off x="6598554" y="4180548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1037B5-69AE-5152-1BC2-C0B484DA5070}"/>
              </a:ext>
            </a:extLst>
          </p:cNvPr>
          <p:cNvSpPr txBox="1"/>
          <p:nvPr/>
        </p:nvSpPr>
        <p:spPr>
          <a:xfrm>
            <a:off x="4826649" y="5426979"/>
            <a:ext cx="221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학습된 모델 바탕으로 </a:t>
            </a:r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type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예측</a:t>
            </a:r>
            <a:endParaRPr lang="en-US" altLang="ko-KR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5869B0E-5FA6-1216-C9A4-24D59BAD6217}"/>
              </a:ext>
            </a:extLst>
          </p:cNvPr>
          <p:cNvSpPr/>
          <p:nvPr/>
        </p:nvSpPr>
        <p:spPr>
          <a:xfrm>
            <a:off x="1289829" y="3938526"/>
            <a:ext cx="2342646" cy="2309277"/>
          </a:xfrm>
          <a:prstGeom prst="roundRect">
            <a:avLst/>
          </a:prstGeom>
          <a:noFill/>
          <a:ln w="111125">
            <a:gradFill>
              <a:gsLst>
                <a:gs pos="0">
                  <a:srgbClr val="7723BE"/>
                </a:gs>
                <a:gs pos="20000">
                  <a:srgbClr val="AA1C8C"/>
                </a:gs>
                <a:gs pos="53000">
                  <a:srgbClr val="C53261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E26F297-5462-8DEA-190B-9A9C0104E17F}"/>
              </a:ext>
            </a:extLst>
          </p:cNvPr>
          <p:cNvSpPr/>
          <p:nvPr/>
        </p:nvSpPr>
        <p:spPr>
          <a:xfrm>
            <a:off x="1686940" y="4358707"/>
            <a:ext cx="1317480" cy="1011831"/>
          </a:xfrm>
          <a:prstGeom prst="ellipse">
            <a:avLst/>
          </a:prstGeom>
          <a:noFill/>
          <a:ln w="92075">
            <a:gradFill>
              <a:gsLst>
                <a:gs pos="0">
                  <a:srgbClr val="961FA0"/>
                </a:gs>
                <a:gs pos="47000">
                  <a:srgbClr val="C53261"/>
                </a:gs>
                <a:gs pos="21000">
                  <a:srgbClr val="AA1C8C"/>
                </a:gs>
                <a:gs pos="100000">
                  <a:srgbClr val="DD903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28A118-116F-D3C7-B65A-555940146F7D}"/>
              </a:ext>
            </a:extLst>
          </p:cNvPr>
          <p:cNvSpPr/>
          <p:nvPr/>
        </p:nvSpPr>
        <p:spPr>
          <a:xfrm>
            <a:off x="3124968" y="4192761"/>
            <a:ext cx="354439" cy="350740"/>
          </a:xfrm>
          <a:prstGeom prst="ellipse">
            <a:avLst/>
          </a:prstGeom>
          <a:solidFill>
            <a:srgbClr val="A51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7C1CC6-2C66-8432-E088-2A9C6BCE9586}"/>
              </a:ext>
            </a:extLst>
          </p:cNvPr>
          <p:cNvSpPr txBox="1"/>
          <p:nvPr/>
        </p:nvSpPr>
        <p:spPr>
          <a:xfrm>
            <a:off x="1261155" y="5480941"/>
            <a:ext cx="26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위치데이터화 상권비교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# QGIS</a:t>
            </a:r>
            <a:r>
              <a:rPr lang="ko-KR" altLang="en-US" sz="16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로 시각화</a:t>
            </a:r>
            <a:endParaRPr lang="en-US" altLang="ko-KR" sz="16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8B8F36-0E57-F51A-A337-35DD706C809F}"/>
              </a:ext>
            </a:extLst>
          </p:cNvPr>
          <p:cNvSpPr/>
          <p:nvPr/>
        </p:nvSpPr>
        <p:spPr>
          <a:xfrm>
            <a:off x="3280528" y="2060286"/>
            <a:ext cx="734085" cy="505917"/>
          </a:xfrm>
          <a:prstGeom prst="rightArrow">
            <a:avLst/>
          </a:prstGeom>
          <a:solidFill>
            <a:srgbClr val="772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2E1A777D-47C1-E619-0F6F-4E28469B6CDE}"/>
              </a:ext>
            </a:extLst>
          </p:cNvPr>
          <p:cNvSpPr/>
          <p:nvPr/>
        </p:nvSpPr>
        <p:spPr>
          <a:xfrm>
            <a:off x="6827296" y="2100970"/>
            <a:ext cx="676744" cy="526818"/>
          </a:xfrm>
          <a:prstGeom prst="rightArrow">
            <a:avLst/>
          </a:prstGeom>
          <a:solidFill>
            <a:srgbClr val="961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569CD6BE-4737-DB8F-F340-0BB1FE9FBDF6}"/>
              </a:ext>
            </a:extLst>
          </p:cNvPr>
          <p:cNvSpPr/>
          <p:nvPr/>
        </p:nvSpPr>
        <p:spPr>
          <a:xfrm rot="10800000">
            <a:off x="3839572" y="4994726"/>
            <a:ext cx="680922" cy="497115"/>
          </a:xfrm>
          <a:prstGeom prst="rightArrow">
            <a:avLst/>
          </a:prstGeom>
          <a:solidFill>
            <a:srgbClr val="DD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D254E08-CE09-C74E-A200-952768B40209}"/>
              </a:ext>
            </a:extLst>
          </p:cNvPr>
          <p:cNvSpPr/>
          <p:nvPr/>
        </p:nvSpPr>
        <p:spPr>
          <a:xfrm rot="10800000">
            <a:off x="7377329" y="5034892"/>
            <a:ext cx="699007" cy="526817"/>
          </a:xfrm>
          <a:prstGeom prst="rightArrow">
            <a:avLst/>
          </a:prstGeom>
          <a:solidFill>
            <a:srgbClr val="D57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9C56C-D6F8-E977-F572-23CB2AA00076}"/>
              </a:ext>
            </a:extLst>
          </p:cNvPr>
          <p:cNvGrpSpPr/>
          <p:nvPr/>
        </p:nvGrpSpPr>
        <p:grpSpPr>
          <a:xfrm>
            <a:off x="10589389" y="2722646"/>
            <a:ext cx="658263" cy="635819"/>
            <a:chOff x="10589389" y="2722646"/>
            <a:chExt cx="658263" cy="635819"/>
          </a:xfrm>
        </p:grpSpPr>
        <p:sp>
          <p:nvSpPr>
            <p:cNvPr id="85" name="자유형 157">
              <a:extLst>
                <a:ext uri="{FF2B5EF4-FFF2-40B4-BE49-F238E27FC236}">
                  <a16:creationId xmlns:a16="http://schemas.microsoft.com/office/drawing/2014/main" id="{2A05318F-3AB6-B61A-479B-D4DD8D700506}"/>
                </a:ext>
              </a:extLst>
            </p:cNvPr>
            <p:cNvSpPr/>
            <p:nvPr/>
          </p:nvSpPr>
          <p:spPr>
            <a:xfrm rot="1831927" flipH="1">
              <a:off x="10589389" y="2732628"/>
              <a:ext cx="646275" cy="245078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6" name="자유형 158">
              <a:extLst>
                <a:ext uri="{FF2B5EF4-FFF2-40B4-BE49-F238E27FC236}">
                  <a16:creationId xmlns:a16="http://schemas.microsoft.com/office/drawing/2014/main" id="{89DC9EC7-57D0-AB08-F0DB-7E61EF127710}"/>
                </a:ext>
              </a:extLst>
            </p:cNvPr>
            <p:cNvSpPr/>
            <p:nvPr/>
          </p:nvSpPr>
          <p:spPr>
            <a:xfrm rot="3878219" flipH="1">
              <a:off x="10682954" y="2864083"/>
              <a:ext cx="600286" cy="317411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D91"/>
            </a:solidFill>
            <a:ln>
              <a:solidFill>
                <a:srgbClr val="A51D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CB68E63E-F355-3820-28F2-B8C82DC1229E}"/>
                </a:ext>
              </a:extLst>
            </p:cNvPr>
            <p:cNvSpPr/>
            <p:nvPr/>
          </p:nvSpPr>
          <p:spPr>
            <a:xfrm rot="1272747" flipH="1">
              <a:off x="10920307" y="3048028"/>
              <a:ext cx="327345" cy="310437"/>
            </a:xfrm>
            <a:prstGeom prst="rtTriangle">
              <a:avLst/>
            </a:prstGeom>
            <a:solidFill>
              <a:srgbClr val="A51D91"/>
            </a:solidFill>
            <a:ln w="76200">
              <a:solidFill>
                <a:srgbClr val="A51D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D83DF1-AB89-D359-A3C3-9BD8A38E2434}"/>
              </a:ext>
            </a:extLst>
          </p:cNvPr>
          <p:cNvGrpSpPr/>
          <p:nvPr/>
        </p:nvGrpSpPr>
        <p:grpSpPr>
          <a:xfrm>
            <a:off x="10242115" y="3090182"/>
            <a:ext cx="667077" cy="617276"/>
            <a:chOff x="10242115" y="3090182"/>
            <a:chExt cx="667077" cy="617276"/>
          </a:xfrm>
        </p:grpSpPr>
        <p:sp>
          <p:nvSpPr>
            <p:cNvPr id="89" name="자유형 157">
              <a:extLst>
                <a:ext uri="{FF2B5EF4-FFF2-40B4-BE49-F238E27FC236}">
                  <a16:creationId xmlns:a16="http://schemas.microsoft.com/office/drawing/2014/main" id="{E18EBDBD-72C4-5EF5-CCAE-924FF2F2B4B2}"/>
                </a:ext>
              </a:extLst>
            </p:cNvPr>
            <p:cNvSpPr/>
            <p:nvPr/>
          </p:nvSpPr>
          <p:spPr>
            <a:xfrm rot="11849920" flipH="1">
              <a:off x="10308082" y="3429780"/>
              <a:ext cx="601110" cy="232227"/>
            </a:xfrm>
            <a:custGeom>
              <a:avLst/>
              <a:gdLst>
                <a:gd name="connsiteX0" fmla="*/ 469511 w 939022"/>
                <a:gd name="connsiteY0" fmla="*/ 0 h 433626"/>
                <a:gd name="connsiteX1" fmla="*/ 890167 w 939022"/>
                <a:gd name="connsiteY1" fmla="*/ 323642 h 433626"/>
                <a:gd name="connsiteX2" fmla="*/ 939022 w 939022"/>
                <a:gd name="connsiteY2" fmla="*/ 433626 h 433626"/>
                <a:gd name="connsiteX3" fmla="*/ 0 w 939022"/>
                <a:gd name="connsiteY3" fmla="*/ 433626 h 433626"/>
                <a:gd name="connsiteX4" fmla="*/ 48855 w 939022"/>
                <a:gd name="connsiteY4" fmla="*/ 323642 h 433626"/>
                <a:gd name="connsiteX5" fmla="*/ 469511 w 939022"/>
                <a:gd name="connsiteY5" fmla="*/ 0 h 4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9022" h="433626">
                  <a:moveTo>
                    <a:pt x="469511" y="0"/>
                  </a:moveTo>
                  <a:cubicBezTo>
                    <a:pt x="633787" y="0"/>
                    <a:pt x="782512" y="123680"/>
                    <a:pt x="890167" y="323642"/>
                  </a:cubicBezTo>
                  <a:lnTo>
                    <a:pt x="939022" y="433626"/>
                  </a:lnTo>
                  <a:lnTo>
                    <a:pt x="0" y="433626"/>
                  </a:lnTo>
                  <a:lnTo>
                    <a:pt x="48855" y="323642"/>
                  </a:lnTo>
                  <a:cubicBezTo>
                    <a:pt x="156510" y="123680"/>
                    <a:pt x="305235" y="0"/>
                    <a:pt x="469511" y="0"/>
                  </a:cubicBez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0" name="자유형 158">
              <a:extLst>
                <a:ext uri="{FF2B5EF4-FFF2-40B4-BE49-F238E27FC236}">
                  <a16:creationId xmlns:a16="http://schemas.microsoft.com/office/drawing/2014/main" id="{0E6C0A69-4902-3FF8-76CD-BA816A12BCFC}"/>
                </a:ext>
              </a:extLst>
            </p:cNvPr>
            <p:cNvSpPr/>
            <p:nvPr/>
          </p:nvSpPr>
          <p:spPr>
            <a:xfrm rot="14265080" flipH="1">
              <a:off x="10252869" y="3275438"/>
              <a:ext cx="568810" cy="295229"/>
            </a:xfrm>
            <a:custGeom>
              <a:avLst/>
              <a:gdLst>
                <a:gd name="connsiteX0" fmla="*/ 962864 w 1840832"/>
                <a:gd name="connsiteY0" fmla="*/ 0 h 877968"/>
                <a:gd name="connsiteX1" fmla="*/ 1840832 w 1840832"/>
                <a:gd name="connsiteY1" fmla="*/ 877968 h 877968"/>
                <a:gd name="connsiteX2" fmla="*/ 1833777 w 1840832"/>
                <a:gd name="connsiteY2" fmla="*/ 877968 h 877968"/>
                <a:gd name="connsiteX3" fmla="*/ 1769747 w 1840832"/>
                <a:gd name="connsiteY3" fmla="*/ 843213 h 877968"/>
                <a:gd name="connsiteX4" fmla="*/ 1619281 w 1840832"/>
                <a:gd name="connsiteY4" fmla="*/ 812836 h 877968"/>
                <a:gd name="connsiteX5" fmla="*/ 103722 w 1840832"/>
                <a:gd name="connsiteY5" fmla="*/ 812836 h 877968"/>
                <a:gd name="connsiteX6" fmla="*/ 103722 w 1840832"/>
                <a:gd name="connsiteY6" fmla="*/ 877968 h 877968"/>
                <a:gd name="connsiteX7" fmla="*/ 0 w 1840832"/>
                <a:gd name="connsiteY7" fmla="*/ 877968 h 877968"/>
                <a:gd name="connsiteX8" fmla="*/ 0 w 1840832"/>
                <a:gd name="connsiteY8" fmla="*/ 0 h 87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32" h="877968">
                  <a:moveTo>
                    <a:pt x="962864" y="0"/>
                  </a:moveTo>
                  <a:lnTo>
                    <a:pt x="1840832" y="877968"/>
                  </a:lnTo>
                  <a:lnTo>
                    <a:pt x="1833777" y="877968"/>
                  </a:lnTo>
                  <a:lnTo>
                    <a:pt x="1769747" y="843213"/>
                  </a:lnTo>
                  <a:cubicBezTo>
                    <a:pt x="1723499" y="823653"/>
                    <a:pt x="1672653" y="812836"/>
                    <a:pt x="1619281" y="812836"/>
                  </a:cubicBezTo>
                  <a:lnTo>
                    <a:pt x="103722" y="812836"/>
                  </a:lnTo>
                  <a:lnTo>
                    <a:pt x="103722" y="877968"/>
                  </a:lnTo>
                  <a:lnTo>
                    <a:pt x="0" y="877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3261"/>
            </a:solidFill>
            <a:ln>
              <a:solidFill>
                <a:srgbClr val="C53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B3FB6D6D-9FE1-F981-A51D-EE201678D57E}"/>
                </a:ext>
              </a:extLst>
            </p:cNvPr>
            <p:cNvSpPr/>
            <p:nvPr/>
          </p:nvSpPr>
          <p:spPr>
            <a:xfrm rot="11659608" flipH="1">
              <a:off x="10242115" y="3090182"/>
              <a:ext cx="304469" cy="294159"/>
            </a:xfrm>
            <a:prstGeom prst="rtTriangle">
              <a:avLst/>
            </a:prstGeom>
            <a:solidFill>
              <a:srgbClr val="C53261"/>
            </a:solidFill>
            <a:ln w="76200">
              <a:solidFill>
                <a:srgbClr val="C5326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555916-E6D2-E197-7E5E-E9034C1590A4}"/>
              </a:ext>
            </a:extLst>
          </p:cNvPr>
          <p:cNvSpPr txBox="1"/>
          <p:nvPr/>
        </p:nvSpPr>
        <p:spPr>
          <a:xfrm>
            <a:off x="4413890" y="2964934"/>
            <a:ext cx="618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/</a:t>
            </a:r>
            <a:r>
              <a:rPr lang="ko-KR" altLang="en-US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특수기호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94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1C0C-46B9-4264-89FA-AD227FE569F5}"/>
              </a:ext>
            </a:extLst>
          </p:cNvPr>
          <p:cNvGrpSpPr/>
          <p:nvPr/>
        </p:nvGrpSpPr>
        <p:grpSpPr>
          <a:xfrm>
            <a:off x="248918" y="267298"/>
            <a:ext cx="11639739" cy="6343227"/>
            <a:chOff x="248918" y="267298"/>
            <a:chExt cx="11666297" cy="655706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1894BC-684B-4B7B-8E86-BB6D0A27ACF1}"/>
                </a:ext>
              </a:extLst>
            </p:cNvPr>
            <p:cNvSpPr/>
            <p:nvPr/>
          </p:nvSpPr>
          <p:spPr>
            <a:xfrm>
              <a:off x="248918" y="267298"/>
              <a:ext cx="11666297" cy="6557066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  <a:effectLst>
              <a:outerShdw blurRad="304800" dist="190500" dir="2700000" algn="tl" rotWithShape="0">
                <a:srgbClr val="FFBB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449263" latinLnBrk="0">
                <a:defRPr/>
              </a:pPr>
              <a:endPara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EC5E6B-002F-4AB6-91EE-99B2013BECE2}"/>
                </a:ext>
              </a:extLst>
            </p:cNvPr>
            <p:cNvSpPr/>
            <p:nvPr/>
          </p:nvSpPr>
          <p:spPr>
            <a:xfrm>
              <a:off x="248918" y="748236"/>
              <a:ext cx="11666297" cy="5745399"/>
            </a:xfrm>
            <a:prstGeom prst="rect">
              <a:avLst/>
            </a:prstGeom>
            <a:solidFill>
              <a:srgbClr val="FCF0F0"/>
            </a:solidFill>
            <a:ln w="79375">
              <a:solidFill>
                <a:schemeClr val="bg1"/>
              </a:solidFill>
            </a:ln>
            <a:effectLst>
              <a:innerShdw blurRad="596900" dist="50800" dir="13500000">
                <a:srgbClr val="FFBBBC">
                  <a:alpha val="5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C95FAF-5AC7-4320-3EE3-034F3F6632DC}"/>
              </a:ext>
            </a:extLst>
          </p:cNvPr>
          <p:cNvSpPr/>
          <p:nvPr/>
        </p:nvSpPr>
        <p:spPr>
          <a:xfrm>
            <a:off x="326016" y="1393737"/>
            <a:ext cx="11534772" cy="5137099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marL="447675" latinLnBrk="0">
              <a:defRPr/>
            </a:pPr>
            <a:endParaRPr lang="en-US" altLang="ko-KR" sz="500" kern="0">
              <a:solidFill>
                <a:prstClr val="black">
                  <a:lumMod val="75000"/>
                  <a:lumOff val="25000"/>
                </a:prst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defRPr/>
            </a:pPr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ADD292-E9E1-48E6-7271-ED06295FBF06}"/>
              </a:ext>
            </a:extLst>
          </p:cNvPr>
          <p:cNvSpPr/>
          <p:nvPr/>
        </p:nvSpPr>
        <p:spPr>
          <a:xfrm>
            <a:off x="300499" y="759821"/>
            <a:ext cx="11557445" cy="200186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1B7D80-4645-0DA9-5E8B-8EB5F98B3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7" y="1493802"/>
            <a:ext cx="1903016" cy="72579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120811-99CA-A9AA-3A7D-3B9C43D45595}"/>
              </a:ext>
            </a:extLst>
          </p:cNvPr>
          <p:cNvCxnSpPr>
            <a:cxnSpLocks/>
          </p:cNvCxnSpPr>
          <p:nvPr/>
        </p:nvCxnSpPr>
        <p:spPr>
          <a:xfrm>
            <a:off x="5377240" y="2484984"/>
            <a:ext cx="18597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4887A17-A8B4-D74E-00D8-5E3BFBE43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87" y="3884267"/>
            <a:ext cx="1205846" cy="12058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EF4AF5D-6EC8-D9FA-2336-AD073D56F7DB}"/>
              </a:ext>
            </a:extLst>
          </p:cNvPr>
          <p:cNvGrpSpPr/>
          <p:nvPr/>
        </p:nvGrpSpPr>
        <p:grpSpPr>
          <a:xfrm>
            <a:off x="4100850" y="4138379"/>
            <a:ext cx="5281075" cy="775513"/>
            <a:chOff x="4310746" y="3372539"/>
            <a:chExt cx="5281075" cy="77551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3306AE-8C42-DA6D-B3A8-756F86FB985F}"/>
                </a:ext>
              </a:extLst>
            </p:cNvPr>
            <p:cNvSpPr txBox="1"/>
            <p:nvPr/>
          </p:nvSpPr>
          <p:spPr>
            <a:xfrm>
              <a:off x="4534026" y="3440166"/>
              <a:ext cx="5057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B01B87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데이터 분석 및 결과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568E3F-F8C8-06F8-D4AE-9EF6DF505771}"/>
                </a:ext>
              </a:extLst>
            </p:cNvPr>
            <p:cNvSpPr txBox="1"/>
            <p:nvPr/>
          </p:nvSpPr>
          <p:spPr>
            <a:xfrm>
              <a:off x="4310746" y="337253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1" name="타원형 설명선 15">
            <a:extLst>
              <a:ext uri="{FF2B5EF4-FFF2-40B4-BE49-F238E27FC236}">
                <a16:creationId xmlns:a16="http://schemas.microsoft.com/office/drawing/2014/main" id="{95E7F60A-469D-9473-8809-B2F231994A7E}"/>
              </a:ext>
            </a:extLst>
          </p:cNvPr>
          <p:cNvSpPr/>
          <p:nvPr/>
        </p:nvSpPr>
        <p:spPr>
          <a:xfrm>
            <a:off x="753446" y="466265"/>
            <a:ext cx="180072" cy="172622"/>
          </a:xfrm>
          <a:prstGeom prst="wedgeEllipseCallou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5" name="하트 54">
            <a:extLst>
              <a:ext uri="{FF2B5EF4-FFF2-40B4-BE49-F238E27FC236}">
                <a16:creationId xmlns:a16="http://schemas.microsoft.com/office/drawing/2014/main" id="{DFCD6E41-989A-2D4D-8D34-53A885AB7412}"/>
              </a:ext>
            </a:extLst>
          </p:cNvPr>
          <p:cNvSpPr/>
          <p:nvPr/>
        </p:nvSpPr>
        <p:spPr>
          <a:xfrm>
            <a:off x="440177" y="484844"/>
            <a:ext cx="194584" cy="17262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BD12491A-B82A-B0D6-B742-F72155BEF747}"/>
              </a:ext>
            </a:extLst>
          </p:cNvPr>
          <p:cNvSpPr>
            <a:spLocks/>
          </p:cNvSpPr>
          <p:nvPr/>
        </p:nvSpPr>
        <p:spPr bwMode="auto">
          <a:xfrm>
            <a:off x="11584549" y="452418"/>
            <a:ext cx="167274" cy="195846"/>
          </a:xfrm>
          <a:custGeom>
            <a:avLst/>
            <a:gdLst>
              <a:gd name="T0" fmla="*/ 767 w 6537"/>
              <a:gd name="T1" fmla="*/ 8598 h 8627"/>
              <a:gd name="T2" fmla="*/ 408 w 6537"/>
              <a:gd name="T3" fmla="*/ 8431 h 8627"/>
              <a:gd name="T4" fmla="*/ 196 w 6537"/>
              <a:gd name="T5" fmla="*/ 8223 h 8627"/>
              <a:gd name="T6" fmla="*/ 29 w 6537"/>
              <a:gd name="T7" fmla="*/ 7871 h 8627"/>
              <a:gd name="T8" fmla="*/ 0 w 6537"/>
              <a:gd name="T9" fmla="*/ 1348 h 8627"/>
              <a:gd name="T10" fmla="*/ 82 w 6537"/>
              <a:gd name="T11" fmla="*/ 885 h 8627"/>
              <a:gd name="T12" fmla="*/ 350 w 6537"/>
              <a:gd name="T13" fmla="*/ 442 h 8627"/>
              <a:gd name="T14" fmla="*/ 764 w 6537"/>
              <a:gd name="T15" fmla="*/ 132 h 8627"/>
              <a:gd name="T16" fmla="*/ 1279 w 6537"/>
              <a:gd name="T17" fmla="*/ 1 h 8627"/>
              <a:gd name="T18" fmla="*/ 5394 w 6537"/>
              <a:gd name="T19" fmla="*/ 15 h 8627"/>
              <a:gd name="T20" fmla="*/ 5887 w 6537"/>
              <a:gd name="T21" fmla="*/ 195 h 8627"/>
              <a:gd name="T22" fmla="*/ 6269 w 6537"/>
              <a:gd name="T23" fmla="*/ 542 h 8627"/>
              <a:gd name="T24" fmla="*/ 6495 w 6537"/>
              <a:gd name="T25" fmla="*/ 1011 h 8627"/>
              <a:gd name="T26" fmla="*/ 6537 w 6537"/>
              <a:gd name="T27" fmla="*/ 5948 h 8627"/>
              <a:gd name="T28" fmla="*/ 6460 w 6537"/>
              <a:gd name="T29" fmla="*/ 6163 h 8627"/>
              <a:gd name="T30" fmla="*/ 6235 w 6537"/>
              <a:gd name="T31" fmla="*/ 6283 h 8627"/>
              <a:gd name="T32" fmla="*/ 6039 w 6537"/>
              <a:gd name="T33" fmla="*/ 6245 h 8627"/>
              <a:gd name="T34" fmla="*/ 5877 w 6537"/>
              <a:gd name="T35" fmla="*/ 6049 h 8627"/>
              <a:gd name="T36" fmla="*/ 5862 w 6537"/>
              <a:gd name="T37" fmla="*/ 1313 h 8627"/>
              <a:gd name="T38" fmla="*/ 5796 w 6537"/>
              <a:gd name="T39" fmla="*/ 1056 h 8627"/>
              <a:gd name="T40" fmla="*/ 5641 w 6537"/>
              <a:gd name="T41" fmla="*/ 849 h 8627"/>
              <a:gd name="T42" fmla="*/ 5420 w 6537"/>
              <a:gd name="T43" fmla="*/ 715 h 8627"/>
              <a:gd name="T44" fmla="*/ 5189 w 6537"/>
              <a:gd name="T45" fmla="*/ 674 h 8627"/>
              <a:gd name="T46" fmla="*/ 1180 w 6537"/>
              <a:gd name="T47" fmla="*/ 695 h 8627"/>
              <a:gd name="T48" fmla="*/ 945 w 6537"/>
              <a:gd name="T49" fmla="*/ 808 h 8627"/>
              <a:gd name="T50" fmla="*/ 771 w 6537"/>
              <a:gd name="T51" fmla="*/ 999 h 8627"/>
              <a:gd name="T52" fmla="*/ 681 w 6537"/>
              <a:gd name="T53" fmla="*/ 1246 h 8627"/>
              <a:gd name="T54" fmla="*/ 675 w 6537"/>
              <a:gd name="T55" fmla="*/ 7656 h 8627"/>
              <a:gd name="T56" fmla="*/ 766 w 6537"/>
              <a:gd name="T57" fmla="*/ 7854 h 8627"/>
              <a:gd name="T58" fmla="*/ 987 w 6537"/>
              <a:gd name="T59" fmla="*/ 7953 h 8627"/>
              <a:gd name="T60" fmla="*/ 1178 w 6537"/>
              <a:gd name="T61" fmla="*/ 7915 h 8627"/>
              <a:gd name="T62" fmla="*/ 3052 w 6537"/>
              <a:gd name="T63" fmla="*/ 6009 h 8627"/>
              <a:gd name="T64" fmla="*/ 3268 w 6537"/>
              <a:gd name="T65" fmla="*/ 5932 h 8627"/>
              <a:gd name="T66" fmla="*/ 3485 w 6537"/>
              <a:gd name="T67" fmla="*/ 6009 h 8627"/>
              <a:gd name="T68" fmla="*/ 5359 w 6537"/>
              <a:gd name="T69" fmla="*/ 7915 h 8627"/>
              <a:gd name="T70" fmla="*/ 5548 w 6537"/>
              <a:gd name="T71" fmla="*/ 7953 h 8627"/>
              <a:gd name="T72" fmla="*/ 5768 w 6537"/>
              <a:gd name="T73" fmla="*/ 7852 h 8627"/>
              <a:gd name="T74" fmla="*/ 5862 w 6537"/>
              <a:gd name="T75" fmla="*/ 7651 h 8627"/>
              <a:gd name="T76" fmla="*/ 5903 w 6537"/>
              <a:gd name="T77" fmla="*/ 7455 h 8627"/>
              <a:gd name="T78" fmla="*/ 6099 w 6537"/>
              <a:gd name="T79" fmla="*/ 7293 h 8627"/>
              <a:gd name="T80" fmla="*/ 6300 w 6537"/>
              <a:gd name="T81" fmla="*/ 7293 h 8627"/>
              <a:gd name="T82" fmla="*/ 6497 w 6537"/>
              <a:gd name="T83" fmla="*/ 7455 h 8627"/>
              <a:gd name="T84" fmla="*/ 6536 w 6537"/>
              <a:gd name="T85" fmla="*/ 7668 h 8627"/>
              <a:gd name="T86" fmla="*/ 6441 w 6537"/>
              <a:gd name="T87" fmla="*/ 8051 h 8627"/>
              <a:gd name="T88" fmla="*/ 6242 w 6537"/>
              <a:gd name="T89" fmla="*/ 8331 h 8627"/>
              <a:gd name="T90" fmla="*/ 5950 w 6537"/>
              <a:gd name="T91" fmla="*/ 8532 h 8627"/>
              <a:gd name="T92" fmla="*/ 5555 w 6537"/>
              <a:gd name="T93" fmla="*/ 8627 h 8627"/>
              <a:gd name="T94" fmla="*/ 5258 w 6537"/>
              <a:gd name="T95" fmla="*/ 8596 h 8627"/>
              <a:gd name="T96" fmla="*/ 4913 w 6537"/>
              <a:gd name="T97" fmla="*/ 8427 h 8627"/>
              <a:gd name="T98" fmla="*/ 1736 w 6537"/>
              <a:gd name="T99" fmla="*/ 8327 h 8627"/>
              <a:gd name="T100" fmla="*/ 1461 w 6537"/>
              <a:gd name="T101" fmla="*/ 8528 h 8627"/>
              <a:gd name="T102" fmla="*/ 1085 w 6537"/>
              <a:gd name="T103" fmla="*/ 8626 h 8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37" h="8627">
                <a:moveTo>
                  <a:pt x="1016" y="8627"/>
                </a:moveTo>
                <a:lnTo>
                  <a:pt x="965" y="8627"/>
                </a:lnTo>
                <a:lnTo>
                  <a:pt x="865" y="8617"/>
                </a:lnTo>
                <a:lnTo>
                  <a:pt x="767" y="8598"/>
                </a:lnTo>
                <a:lnTo>
                  <a:pt x="672" y="8568"/>
                </a:lnTo>
                <a:lnTo>
                  <a:pt x="580" y="8531"/>
                </a:lnTo>
                <a:lnTo>
                  <a:pt x="491" y="8485"/>
                </a:lnTo>
                <a:lnTo>
                  <a:pt x="408" y="8431"/>
                </a:lnTo>
                <a:lnTo>
                  <a:pt x="331" y="8368"/>
                </a:lnTo>
                <a:lnTo>
                  <a:pt x="294" y="8334"/>
                </a:lnTo>
                <a:lnTo>
                  <a:pt x="260" y="8298"/>
                </a:lnTo>
                <a:lnTo>
                  <a:pt x="196" y="8223"/>
                </a:lnTo>
                <a:lnTo>
                  <a:pt x="142" y="8142"/>
                </a:lnTo>
                <a:lnTo>
                  <a:pt x="95" y="8055"/>
                </a:lnTo>
                <a:lnTo>
                  <a:pt x="58" y="7965"/>
                </a:lnTo>
                <a:lnTo>
                  <a:pt x="29" y="7871"/>
                </a:lnTo>
                <a:lnTo>
                  <a:pt x="10" y="7773"/>
                </a:lnTo>
                <a:lnTo>
                  <a:pt x="1" y="7673"/>
                </a:lnTo>
                <a:lnTo>
                  <a:pt x="0" y="7622"/>
                </a:lnTo>
                <a:lnTo>
                  <a:pt x="0" y="1348"/>
                </a:lnTo>
                <a:lnTo>
                  <a:pt x="1" y="1279"/>
                </a:lnTo>
                <a:lnTo>
                  <a:pt x="15" y="1142"/>
                </a:lnTo>
                <a:lnTo>
                  <a:pt x="42" y="1011"/>
                </a:lnTo>
                <a:lnTo>
                  <a:pt x="82" y="885"/>
                </a:lnTo>
                <a:lnTo>
                  <a:pt x="132" y="764"/>
                </a:lnTo>
                <a:lnTo>
                  <a:pt x="195" y="649"/>
                </a:lnTo>
                <a:lnTo>
                  <a:pt x="268" y="542"/>
                </a:lnTo>
                <a:lnTo>
                  <a:pt x="350" y="442"/>
                </a:lnTo>
                <a:lnTo>
                  <a:pt x="442" y="350"/>
                </a:lnTo>
                <a:lnTo>
                  <a:pt x="542" y="268"/>
                </a:lnTo>
                <a:lnTo>
                  <a:pt x="649" y="195"/>
                </a:lnTo>
                <a:lnTo>
                  <a:pt x="764" y="132"/>
                </a:lnTo>
                <a:lnTo>
                  <a:pt x="884" y="82"/>
                </a:lnTo>
                <a:lnTo>
                  <a:pt x="1011" y="42"/>
                </a:lnTo>
                <a:lnTo>
                  <a:pt x="1142" y="15"/>
                </a:lnTo>
                <a:lnTo>
                  <a:pt x="1279" y="1"/>
                </a:lnTo>
                <a:lnTo>
                  <a:pt x="1347" y="0"/>
                </a:lnTo>
                <a:lnTo>
                  <a:pt x="5189" y="0"/>
                </a:lnTo>
                <a:lnTo>
                  <a:pt x="5258" y="1"/>
                </a:lnTo>
                <a:lnTo>
                  <a:pt x="5394" y="15"/>
                </a:lnTo>
                <a:lnTo>
                  <a:pt x="5525" y="42"/>
                </a:lnTo>
                <a:lnTo>
                  <a:pt x="5652" y="82"/>
                </a:lnTo>
                <a:lnTo>
                  <a:pt x="5773" y="132"/>
                </a:lnTo>
                <a:lnTo>
                  <a:pt x="5887" y="195"/>
                </a:lnTo>
                <a:lnTo>
                  <a:pt x="5995" y="268"/>
                </a:lnTo>
                <a:lnTo>
                  <a:pt x="6095" y="350"/>
                </a:lnTo>
                <a:lnTo>
                  <a:pt x="6186" y="442"/>
                </a:lnTo>
                <a:lnTo>
                  <a:pt x="6269" y="542"/>
                </a:lnTo>
                <a:lnTo>
                  <a:pt x="6342" y="649"/>
                </a:lnTo>
                <a:lnTo>
                  <a:pt x="6404" y="764"/>
                </a:lnTo>
                <a:lnTo>
                  <a:pt x="6455" y="885"/>
                </a:lnTo>
                <a:lnTo>
                  <a:pt x="6495" y="1011"/>
                </a:lnTo>
                <a:lnTo>
                  <a:pt x="6522" y="1142"/>
                </a:lnTo>
                <a:lnTo>
                  <a:pt x="6535" y="1279"/>
                </a:lnTo>
                <a:lnTo>
                  <a:pt x="6537" y="1348"/>
                </a:lnTo>
                <a:lnTo>
                  <a:pt x="6537" y="5948"/>
                </a:lnTo>
                <a:lnTo>
                  <a:pt x="6535" y="5983"/>
                </a:lnTo>
                <a:lnTo>
                  <a:pt x="6522" y="6049"/>
                </a:lnTo>
                <a:lnTo>
                  <a:pt x="6497" y="6109"/>
                </a:lnTo>
                <a:lnTo>
                  <a:pt x="6460" y="6163"/>
                </a:lnTo>
                <a:lnTo>
                  <a:pt x="6415" y="6209"/>
                </a:lnTo>
                <a:lnTo>
                  <a:pt x="6360" y="6245"/>
                </a:lnTo>
                <a:lnTo>
                  <a:pt x="6300" y="6270"/>
                </a:lnTo>
                <a:lnTo>
                  <a:pt x="6235" y="6283"/>
                </a:lnTo>
                <a:lnTo>
                  <a:pt x="6199" y="6285"/>
                </a:lnTo>
                <a:lnTo>
                  <a:pt x="6165" y="6283"/>
                </a:lnTo>
                <a:lnTo>
                  <a:pt x="6099" y="6270"/>
                </a:lnTo>
                <a:lnTo>
                  <a:pt x="6039" y="6245"/>
                </a:lnTo>
                <a:lnTo>
                  <a:pt x="5985" y="6209"/>
                </a:lnTo>
                <a:lnTo>
                  <a:pt x="5940" y="6163"/>
                </a:lnTo>
                <a:lnTo>
                  <a:pt x="5903" y="6109"/>
                </a:lnTo>
                <a:lnTo>
                  <a:pt x="5877" y="6049"/>
                </a:lnTo>
                <a:lnTo>
                  <a:pt x="5864" y="5983"/>
                </a:lnTo>
                <a:lnTo>
                  <a:pt x="5863" y="5948"/>
                </a:lnTo>
                <a:lnTo>
                  <a:pt x="5863" y="1348"/>
                </a:lnTo>
                <a:lnTo>
                  <a:pt x="5862" y="1313"/>
                </a:lnTo>
                <a:lnTo>
                  <a:pt x="5856" y="1246"/>
                </a:lnTo>
                <a:lnTo>
                  <a:pt x="5842" y="1180"/>
                </a:lnTo>
                <a:lnTo>
                  <a:pt x="5822" y="1116"/>
                </a:lnTo>
                <a:lnTo>
                  <a:pt x="5796" y="1056"/>
                </a:lnTo>
                <a:lnTo>
                  <a:pt x="5765" y="999"/>
                </a:lnTo>
                <a:lnTo>
                  <a:pt x="5729" y="945"/>
                </a:lnTo>
                <a:lnTo>
                  <a:pt x="5688" y="895"/>
                </a:lnTo>
                <a:lnTo>
                  <a:pt x="5641" y="849"/>
                </a:lnTo>
                <a:lnTo>
                  <a:pt x="5592" y="808"/>
                </a:lnTo>
                <a:lnTo>
                  <a:pt x="5538" y="771"/>
                </a:lnTo>
                <a:lnTo>
                  <a:pt x="5481" y="740"/>
                </a:lnTo>
                <a:lnTo>
                  <a:pt x="5420" y="715"/>
                </a:lnTo>
                <a:lnTo>
                  <a:pt x="5357" y="695"/>
                </a:lnTo>
                <a:lnTo>
                  <a:pt x="5292" y="681"/>
                </a:lnTo>
                <a:lnTo>
                  <a:pt x="5224" y="674"/>
                </a:lnTo>
                <a:lnTo>
                  <a:pt x="5189" y="674"/>
                </a:lnTo>
                <a:lnTo>
                  <a:pt x="1347" y="674"/>
                </a:lnTo>
                <a:lnTo>
                  <a:pt x="1313" y="674"/>
                </a:lnTo>
                <a:lnTo>
                  <a:pt x="1245" y="681"/>
                </a:lnTo>
                <a:lnTo>
                  <a:pt x="1180" y="695"/>
                </a:lnTo>
                <a:lnTo>
                  <a:pt x="1116" y="715"/>
                </a:lnTo>
                <a:lnTo>
                  <a:pt x="1055" y="740"/>
                </a:lnTo>
                <a:lnTo>
                  <a:pt x="999" y="771"/>
                </a:lnTo>
                <a:lnTo>
                  <a:pt x="945" y="808"/>
                </a:lnTo>
                <a:lnTo>
                  <a:pt x="895" y="849"/>
                </a:lnTo>
                <a:lnTo>
                  <a:pt x="849" y="895"/>
                </a:lnTo>
                <a:lnTo>
                  <a:pt x="808" y="945"/>
                </a:lnTo>
                <a:lnTo>
                  <a:pt x="771" y="999"/>
                </a:lnTo>
                <a:lnTo>
                  <a:pt x="740" y="1056"/>
                </a:lnTo>
                <a:lnTo>
                  <a:pt x="715" y="1116"/>
                </a:lnTo>
                <a:lnTo>
                  <a:pt x="694" y="1180"/>
                </a:lnTo>
                <a:lnTo>
                  <a:pt x="681" y="1246"/>
                </a:lnTo>
                <a:lnTo>
                  <a:pt x="674" y="1313"/>
                </a:lnTo>
                <a:lnTo>
                  <a:pt x="674" y="1348"/>
                </a:lnTo>
                <a:lnTo>
                  <a:pt x="674" y="7622"/>
                </a:lnTo>
                <a:lnTo>
                  <a:pt x="675" y="7656"/>
                </a:lnTo>
                <a:lnTo>
                  <a:pt x="686" y="7720"/>
                </a:lnTo>
                <a:lnTo>
                  <a:pt x="710" y="7779"/>
                </a:lnTo>
                <a:lnTo>
                  <a:pt x="745" y="7830"/>
                </a:lnTo>
                <a:lnTo>
                  <a:pt x="766" y="7854"/>
                </a:lnTo>
                <a:lnTo>
                  <a:pt x="792" y="7877"/>
                </a:lnTo>
                <a:lnTo>
                  <a:pt x="851" y="7914"/>
                </a:lnTo>
                <a:lnTo>
                  <a:pt x="917" y="7940"/>
                </a:lnTo>
                <a:lnTo>
                  <a:pt x="987" y="7953"/>
                </a:lnTo>
                <a:lnTo>
                  <a:pt x="1022" y="7954"/>
                </a:lnTo>
                <a:lnTo>
                  <a:pt x="1056" y="7952"/>
                </a:lnTo>
                <a:lnTo>
                  <a:pt x="1120" y="7940"/>
                </a:lnTo>
                <a:lnTo>
                  <a:pt x="1178" y="7915"/>
                </a:lnTo>
                <a:lnTo>
                  <a:pt x="1229" y="7880"/>
                </a:lnTo>
                <a:lnTo>
                  <a:pt x="1252" y="7858"/>
                </a:lnTo>
                <a:lnTo>
                  <a:pt x="3026" y="6033"/>
                </a:lnTo>
                <a:lnTo>
                  <a:pt x="3052" y="6009"/>
                </a:lnTo>
                <a:lnTo>
                  <a:pt x="3107" y="5972"/>
                </a:lnTo>
                <a:lnTo>
                  <a:pt x="3169" y="5946"/>
                </a:lnTo>
                <a:lnTo>
                  <a:pt x="3235" y="5933"/>
                </a:lnTo>
                <a:lnTo>
                  <a:pt x="3268" y="5932"/>
                </a:lnTo>
                <a:lnTo>
                  <a:pt x="3302" y="5933"/>
                </a:lnTo>
                <a:lnTo>
                  <a:pt x="3368" y="5946"/>
                </a:lnTo>
                <a:lnTo>
                  <a:pt x="3430" y="5972"/>
                </a:lnTo>
                <a:lnTo>
                  <a:pt x="3485" y="6009"/>
                </a:lnTo>
                <a:lnTo>
                  <a:pt x="3510" y="6033"/>
                </a:lnTo>
                <a:lnTo>
                  <a:pt x="5285" y="7858"/>
                </a:lnTo>
                <a:lnTo>
                  <a:pt x="5308" y="7880"/>
                </a:lnTo>
                <a:lnTo>
                  <a:pt x="5359" y="7915"/>
                </a:lnTo>
                <a:lnTo>
                  <a:pt x="5416" y="7940"/>
                </a:lnTo>
                <a:lnTo>
                  <a:pt x="5479" y="7952"/>
                </a:lnTo>
                <a:lnTo>
                  <a:pt x="5513" y="7954"/>
                </a:lnTo>
                <a:lnTo>
                  <a:pt x="5548" y="7953"/>
                </a:lnTo>
                <a:lnTo>
                  <a:pt x="5618" y="7939"/>
                </a:lnTo>
                <a:lnTo>
                  <a:pt x="5684" y="7913"/>
                </a:lnTo>
                <a:lnTo>
                  <a:pt x="5743" y="7875"/>
                </a:lnTo>
                <a:lnTo>
                  <a:pt x="5768" y="7852"/>
                </a:lnTo>
                <a:lnTo>
                  <a:pt x="5791" y="7827"/>
                </a:lnTo>
                <a:lnTo>
                  <a:pt x="5826" y="7775"/>
                </a:lnTo>
                <a:lnTo>
                  <a:pt x="5850" y="7716"/>
                </a:lnTo>
                <a:lnTo>
                  <a:pt x="5862" y="7651"/>
                </a:lnTo>
                <a:lnTo>
                  <a:pt x="5863" y="7616"/>
                </a:lnTo>
                <a:lnTo>
                  <a:pt x="5864" y="7582"/>
                </a:lnTo>
                <a:lnTo>
                  <a:pt x="5877" y="7516"/>
                </a:lnTo>
                <a:lnTo>
                  <a:pt x="5903" y="7455"/>
                </a:lnTo>
                <a:lnTo>
                  <a:pt x="5940" y="7402"/>
                </a:lnTo>
                <a:lnTo>
                  <a:pt x="5985" y="7356"/>
                </a:lnTo>
                <a:lnTo>
                  <a:pt x="6039" y="7320"/>
                </a:lnTo>
                <a:lnTo>
                  <a:pt x="6099" y="7293"/>
                </a:lnTo>
                <a:lnTo>
                  <a:pt x="6165" y="7280"/>
                </a:lnTo>
                <a:lnTo>
                  <a:pt x="6199" y="7279"/>
                </a:lnTo>
                <a:lnTo>
                  <a:pt x="6235" y="7280"/>
                </a:lnTo>
                <a:lnTo>
                  <a:pt x="6300" y="7293"/>
                </a:lnTo>
                <a:lnTo>
                  <a:pt x="6360" y="7320"/>
                </a:lnTo>
                <a:lnTo>
                  <a:pt x="6415" y="7356"/>
                </a:lnTo>
                <a:lnTo>
                  <a:pt x="6460" y="7402"/>
                </a:lnTo>
                <a:lnTo>
                  <a:pt x="6497" y="7455"/>
                </a:lnTo>
                <a:lnTo>
                  <a:pt x="6522" y="7516"/>
                </a:lnTo>
                <a:lnTo>
                  <a:pt x="6535" y="7582"/>
                </a:lnTo>
                <a:lnTo>
                  <a:pt x="6537" y="7616"/>
                </a:lnTo>
                <a:lnTo>
                  <a:pt x="6536" y="7668"/>
                </a:lnTo>
                <a:lnTo>
                  <a:pt x="6526" y="7768"/>
                </a:lnTo>
                <a:lnTo>
                  <a:pt x="6507" y="7866"/>
                </a:lnTo>
                <a:lnTo>
                  <a:pt x="6478" y="7960"/>
                </a:lnTo>
                <a:lnTo>
                  <a:pt x="6441" y="8051"/>
                </a:lnTo>
                <a:lnTo>
                  <a:pt x="6394" y="8137"/>
                </a:lnTo>
                <a:lnTo>
                  <a:pt x="6340" y="8219"/>
                </a:lnTo>
                <a:lnTo>
                  <a:pt x="6276" y="8295"/>
                </a:lnTo>
                <a:lnTo>
                  <a:pt x="6242" y="8331"/>
                </a:lnTo>
                <a:lnTo>
                  <a:pt x="6204" y="8366"/>
                </a:lnTo>
                <a:lnTo>
                  <a:pt x="6126" y="8430"/>
                </a:lnTo>
                <a:lnTo>
                  <a:pt x="6040" y="8485"/>
                </a:lnTo>
                <a:lnTo>
                  <a:pt x="5950" y="8532"/>
                </a:lnTo>
                <a:lnTo>
                  <a:pt x="5856" y="8570"/>
                </a:lnTo>
                <a:lnTo>
                  <a:pt x="5758" y="8599"/>
                </a:lnTo>
                <a:lnTo>
                  <a:pt x="5658" y="8618"/>
                </a:lnTo>
                <a:lnTo>
                  <a:pt x="5555" y="8627"/>
                </a:lnTo>
                <a:lnTo>
                  <a:pt x="5505" y="8627"/>
                </a:lnTo>
                <a:lnTo>
                  <a:pt x="5453" y="8626"/>
                </a:lnTo>
                <a:lnTo>
                  <a:pt x="5354" y="8615"/>
                </a:lnTo>
                <a:lnTo>
                  <a:pt x="5258" y="8596"/>
                </a:lnTo>
                <a:lnTo>
                  <a:pt x="5166" y="8566"/>
                </a:lnTo>
                <a:lnTo>
                  <a:pt x="5077" y="8529"/>
                </a:lnTo>
                <a:lnTo>
                  <a:pt x="4992" y="8481"/>
                </a:lnTo>
                <a:lnTo>
                  <a:pt x="4913" y="8427"/>
                </a:lnTo>
                <a:lnTo>
                  <a:pt x="4837" y="8363"/>
                </a:lnTo>
                <a:lnTo>
                  <a:pt x="4801" y="8327"/>
                </a:lnTo>
                <a:lnTo>
                  <a:pt x="3268" y="6752"/>
                </a:lnTo>
                <a:lnTo>
                  <a:pt x="1736" y="8327"/>
                </a:lnTo>
                <a:lnTo>
                  <a:pt x="1700" y="8362"/>
                </a:lnTo>
                <a:lnTo>
                  <a:pt x="1625" y="8426"/>
                </a:lnTo>
                <a:lnTo>
                  <a:pt x="1546" y="8481"/>
                </a:lnTo>
                <a:lnTo>
                  <a:pt x="1461" y="8528"/>
                </a:lnTo>
                <a:lnTo>
                  <a:pt x="1373" y="8565"/>
                </a:lnTo>
                <a:lnTo>
                  <a:pt x="1280" y="8595"/>
                </a:lnTo>
                <a:lnTo>
                  <a:pt x="1184" y="8615"/>
                </a:lnTo>
                <a:lnTo>
                  <a:pt x="1085" y="8626"/>
                </a:lnTo>
                <a:lnTo>
                  <a:pt x="1034" y="8627"/>
                </a:lnTo>
                <a:lnTo>
                  <a:pt x="1025" y="8627"/>
                </a:lnTo>
                <a:lnTo>
                  <a:pt x="1016" y="86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57" name="자유형 20">
            <a:extLst>
              <a:ext uri="{FF2B5EF4-FFF2-40B4-BE49-F238E27FC236}">
                <a16:creationId xmlns:a16="http://schemas.microsoft.com/office/drawing/2014/main" id="{F28400B1-9DC5-A5AE-B7CB-F45973F98485}"/>
              </a:ext>
            </a:extLst>
          </p:cNvPr>
          <p:cNvSpPr>
            <a:spLocks/>
          </p:cNvSpPr>
          <p:nvPr/>
        </p:nvSpPr>
        <p:spPr bwMode="auto">
          <a:xfrm>
            <a:off x="1010646" y="490387"/>
            <a:ext cx="205952" cy="15990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264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2301</Words>
  <Application>Microsoft Office PowerPoint</Application>
  <PresentationFormat>와이드스크린</PresentationFormat>
  <Paragraphs>1309</Paragraphs>
  <Slides>37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야놀자 야체 B</vt:lpstr>
      <vt:lpstr>Y 너만을 비춤체</vt:lpstr>
      <vt:lpstr>Wingdings</vt:lpstr>
      <vt:lpstr>D2Coding</vt:lpstr>
      <vt:lpstr>Bahnschrift SemiLight</vt:lpstr>
      <vt:lpstr>Arial</vt:lpstr>
      <vt:lpstr>Tmon몬소리 Black</vt:lpstr>
      <vt:lpstr>Bradley Hand ITC</vt:lpstr>
      <vt:lpstr>Dynalight</vt:lpstr>
      <vt:lpstr>휴먼둥근헤드라인</vt:lpstr>
      <vt:lpstr>a고딕10</vt:lpstr>
      <vt:lpstr>맑은 고딕</vt:lpstr>
      <vt:lpstr>Arial Narrow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MEDICI</cp:lastModifiedBy>
  <cp:revision>40</cp:revision>
  <dcterms:created xsi:type="dcterms:W3CDTF">2022-03-21T14:48:14Z</dcterms:created>
  <dcterms:modified xsi:type="dcterms:W3CDTF">2022-06-22T08:54:25Z</dcterms:modified>
</cp:coreProperties>
</file>